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78" r:id="rId3"/>
    <p:sldId id="267" r:id="rId4"/>
    <p:sldId id="338" r:id="rId5"/>
    <p:sldId id="259" r:id="rId6"/>
    <p:sldId id="260" r:id="rId7"/>
    <p:sldId id="261" r:id="rId8"/>
    <p:sldId id="262" r:id="rId9"/>
    <p:sldId id="281" r:id="rId10"/>
    <p:sldId id="266" r:id="rId11"/>
    <p:sldId id="265" r:id="rId12"/>
    <p:sldId id="270" r:id="rId13"/>
    <p:sldId id="263" r:id="rId14"/>
    <p:sldId id="271" r:id="rId15"/>
    <p:sldId id="272" r:id="rId16"/>
    <p:sldId id="273" r:id="rId17"/>
    <p:sldId id="275" r:id="rId18"/>
    <p:sldId id="276" r:id="rId19"/>
    <p:sldId id="277" r:id="rId20"/>
    <p:sldId id="280" r:id="rId21"/>
    <p:sldId id="282" r:id="rId22"/>
    <p:sldId id="279" r:id="rId23"/>
    <p:sldId id="341" r:id="rId24"/>
    <p:sldId id="269" r:id="rId25"/>
    <p:sldId id="327" r:id="rId26"/>
    <p:sldId id="333" r:id="rId27"/>
    <p:sldId id="334" r:id="rId28"/>
    <p:sldId id="289" r:id="rId29"/>
    <p:sldId id="335" r:id="rId30"/>
    <p:sldId id="285" r:id="rId31"/>
    <p:sldId id="292" r:id="rId32"/>
    <p:sldId id="301" r:id="rId33"/>
    <p:sldId id="342" r:id="rId34"/>
    <p:sldId id="257" r:id="rId35"/>
    <p:sldId id="284" r:id="rId36"/>
    <p:sldId id="291" r:id="rId37"/>
    <p:sldId id="283" r:id="rId38"/>
    <p:sldId id="294" r:id="rId39"/>
    <p:sldId id="293" r:id="rId40"/>
    <p:sldId id="302" r:id="rId41"/>
    <p:sldId id="343" r:id="rId42"/>
    <p:sldId id="290" r:id="rId43"/>
    <p:sldId id="300" r:id="rId44"/>
    <p:sldId id="311" r:id="rId45"/>
    <p:sldId id="310" r:id="rId46"/>
    <p:sldId id="309" r:id="rId47"/>
    <p:sldId id="308" r:id="rId48"/>
    <p:sldId id="312" r:id="rId49"/>
    <p:sldId id="344" r:id="rId50"/>
    <p:sldId id="305" r:id="rId51"/>
    <p:sldId id="306" r:id="rId52"/>
    <p:sldId id="303" r:id="rId53"/>
    <p:sldId id="345" r:id="rId54"/>
    <p:sldId id="298" r:id="rId55"/>
    <p:sldId id="347" r:id="rId56"/>
    <p:sldId id="346" r:id="rId57"/>
    <p:sldId id="351" r:id="rId58"/>
    <p:sldId id="350" r:id="rId59"/>
    <p:sldId id="314" r:id="rId60"/>
    <p:sldId id="340" r:id="rId61"/>
    <p:sldId id="325" r:id="rId62"/>
    <p:sldId id="297" r:id="rId63"/>
    <p:sldId id="313" r:id="rId64"/>
    <p:sldId id="315" r:id="rId65"/>
    <p:sldId id="316" r:id="rId66"/>
    <p:sldId id="318" r:id="rId67"/>
    <p:sldId id="321" r:id="rId68"/>
    <p:sldId id="323" r:id="rId69"/>
    <p:sldId id="324" r:id="rId70"/>
    <p:sldId id="326" r:id="rId71"/>
    <p:sldId id="320" r:id="rId72"/>
    <p:sldId id="352" r:id="rId7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31622-7BF5-41A3-889D-BB5660C8E0BD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3BB69-46A0-43DD-B5C4-8AF5BA103D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1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3BB69-46A0-43DD-B5C4-8AF5BA103D5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774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0522-3D0B-488C-AE3C-CCEF95F2C08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3148-D9B2-4CF0-8072-76C75BC5D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79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0522-3D0B-488C-AE3C-CCEF95F2C08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3148-D9B2-4CF0-8072-76C75BC5D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35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0522-3D0B-488C-AE3C-CCEF95F2C08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3148-D9B2-4CF0-8072-76C75BC5D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67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0522-3D0B-488C-AE3C-CCEF95F2C08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3148-D9B2-4CF0-8072-76C75BC5D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13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0522-3D0B-488C-AE3C-CCEF95F2C08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3148-D9B2-4CF0-8072-76C75BC5D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0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0522-3D0B-488C-AE3C-CCEF95F2C08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3148-D9B2-4CF0-8072-76C75BC5D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65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0522-3D0B-488C-AE3C-CCEF95F2C08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3148-D9B2-4CF0-8072-76C75BC5D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27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0522-3D0B-488C-AE3C-CCEF95F2C08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3148-D9B2-4CF0-8072-76C75BC5D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0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0522-3D0B-488C-AE3C-CCEF95F2C08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3148-D9B2-4CF0-8072-76C75BC5D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3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0522-3D0B-488C-AE3C-CCEF95F2C08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3148-D9B2-4CF0-8072-76C75BC5D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085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0522-3D0B-488C-AE3C-CCEF95F2C08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3148-D9B2-4CF0-8072-76C75BC5D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03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E0522-3D0B-488C-AE3C-CCEF95F2C084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73148-D9B2-4CF0-8072-76C75BC5D4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39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5tUM5aLHP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62327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6700" dirty="0" smtClean="0">
                <a:latin typeface="Monotype Corsiva" panose="03010101010201010101" pitchFamily="66" charset="0"/>
              </a:rPr>
              <a:t>Simetria</a:t>
            </a:r>
            <a:r>
              <a:rPr lang="pt-BR" dirty="0" smtClean="0">
                <a:latin typeface="Monotype Corsiva" panose="03010101010201010101" pitchFamily="66" charset="0"/>
              </a:rPr>
              <a:t/>
            </a:r>
            <a:br>
              <a:rPr lang="pt-BR" dirty="0" smtClean="0">
                <a:latin typeface="Monotype Corsiva" panose="03010101010201010101" pitchFamily="66" charset="0"/>
              </a:rPr>
            </a:br>
            <a:r>
              <a:rPr lang="pt-BR" sz="3600" dirty="0">
                <a:latin typeface="Monotype Corsiva" panose="03010101010201010101" pitchFamily="66" charset="0"/>
              </a:rPr>
              <a:t>E</a:t>
            </a:r>
            <a:r>
              <a:rPr lang="pt-BR" sz="3600" dirty="0" smtClean="0">
                <a:latin typeface="Monotype Corsiva" panose="03010101010201010101" pitchFamily="66" charset="0"/>
              </a:rPr>
              <a:t>ncontro da Arte com a Matemática</a:t>
            </a:r>
            <a:endParaRPr lang="pt-BR" sz="3600" dirty="0">
              <a:latin typeface="Monotype Corsiva" panose="03010101010201010101" pitchFamily="66" charset="0"/>
            </a:endParaRPr>
          </a:p>
        </p:txBody>
      </p:sp>
      <p:pic>
        <p:nvPicPr>
          <p:cNvPr id="1027" name="Picture 3" descr="C:\Users\Marcelo Viana\Dropbox\Palestras\Simetrias\Calçad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0" cy="402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6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0" y="11663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Monotype Corsiva" panose="03010101010201010101" pitchFamily="66" charset="0"/>
              </a:rPr>
              <a:t>Isto é matemática.</a:t>
            </a:r>
            <a:endParaRPr lang="pt-BR" dirty="0">
              <a:latin typeface="Monotype Corsiva" panose="03010101010201010101" pitchFamily="66" charset="0"/>
            </a:endParaRPr>
          </a:p>
        </p:txBody>
      </p:sp>
      <p:sp>
        <p:nvSpPr>
          <p:cNvPr id="2" name="AutoShape 2" descr="Resultado de imagem para ceci n'est pas une pi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 descr="C:\Users\Marcelo Viana\Dropbox\Palestras\Simetrias\Magritt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268760"/>
            <a:ext cx="7704000" cy="536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36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609600" y="332656"/>
            <a:ext cx="79228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>
                <a:latin typeface="Monotype Corsiva" panose="03010101010201010101" pitchFamily="66" charset="0"/>
              </a:rPr>
              <a:t>E</a:t>
            </a:r>
            <a:r>
              <a:rPr lang="pt-BR" sz="3200" dirty="0" smtClean="0">
                <a:latin typeface="Monotype Corsiva" panose="03010101010201010101" pitchFamily="66" charset="0"/>
              </a:rPr>
              <a:t>stas duas pinturas têm o mesmo título: </a:t>
            </a:r>
            <a:r>
              <a:rPr lang="pt-BR" sz="3200" b="1" dirty="0" smtClean="0">
                <a:latin typeface="Monotype Corsiva" panose="03010101010201010101" pitchFamily="66" charset="0"/>
              </a:rPr>
              <a:t>Infinito</a:t>
            </a:r>
            <a:r>
              <a:rPr lang="pt-BR" sz="3200" dirty="0" smtClean="0">
                <a:latin typeface="Monotype Corsiva" panose="03010101010201010101" pitchFamily="66" charset="0"/>
              </a:rPr>
              <a:t>.</a:t>
            </a:r>
            <a:endParaRPr lang="pt-BR" sz="3200" dirty="0">
              <a:latin typeface="Monotype Corsiva" panose="03010101010201010101" pitchFamily="66" charset="0"/>
            </a:endParaRPr>
          </a:p>
        </p:txBody>
      </p:sp>
      <p:pic>
        <p:nvPicPr>
          <p:cNvPr id="8195" name="Picture 3" descr="C:\Users\Marcelo Viana\Dropbox\Palestras\Simetrias\infin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2002"/>
            <a:ext cx="4104000" cy="236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arcelo Viana\Dropbox\Palestras\Simetrias\infinit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4" y="1556792"/>
            <a:ext cx="275862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0" y="509431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Monotype Corsiva" panose="03010101010201010101" pitchFamily="66" charset="0"/>
              </a:rPr>
              <a:t>Qual delas tem mais matemática?</a:t>
            </a:r>
            <a:endParaRPr lang="pt-BR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6000" dirty="0">
                <a:latin typeface="Monotype Corsiva" panose="03010101010201010101" pitchFamily="66" charset="0"/>
              </a:rPr>
              <a:t>O</a:t>
            </a:r>
            <a:r>
              <a:rPr lang="pt-BR" sz="6000" dirty="0" smtClean="0">
                <a:latin typeface="Monotype Corsiva" panose="03010101010201010101" pitchFamily="66" charset="0"/>
              </a:rPr>
              <a:t> mito da proporção áurea...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8018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celo Viana\Dropbox\Palestras\Simetrias\golde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8"/>
            <a:ext cx="4824000" cy="441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Marcelo Viana\Dropbox\Palestras\Simetrias\Golden_number_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109" y="5301208"/>
            <a:ext cx="4839331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Marcelo Viana\Dropbox\Palestras\Simetrias\Golden_number_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256"/>
            <a:ext cx="3305244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94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Marcelo Viana\Dropbox\Palestras\Simetrias\Golden_rati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719999"/>
            <a:ext cx="5544000" cy="336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755576" y="5094312"/>
            <a:ext cx="78488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Monotype Corsiva" panose="03010101010201010101" pitchFamily="66" charset="0"/>
              </a:rPr>
              <a:t>D</a:t>
            </a:r>
            <a:r>
              <a:rPr lang="pt-BR" dirty="0" smtClean="0">
                <a:latin typeface="Monotype Corsiva" panose="03010101010201010101" pitchFamily="66" charset="0"/>
              </a:rPr>
              <a:t>ivina proporção...</a:t>
            </a:r>
            <a:endParaRPr lang="pt-BR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Marcelo Viana\Dropbox\Palestras\Simetrias\Golden_Parthen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7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9512" y="612000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Parthenon, Atenas</a:t>
            </a:r>
            <a:endParaRPr lang="pt-BR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0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arcelo Viana\Dropbox\Palestras\Simetrias\Golden_Notre_D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45" y="0"/>
            <a:ext cx="6029767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9512" y="612000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Notre</a:t>
            </a:r>
            <a:r>
              <a:rPr lang="pt-BR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pt-BR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Dame</a:t>
            </a:r>
            <a:r>
              <a:rPr lang="pt-BR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Paris</a:t>
            </a:r>
            <a:endParaRPr lang="pt-BR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2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Marcelo Viana\Dropbox\Palestras\Simetrias\Golden_Taj_Mah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9512" y="612000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Taj Mahal , Agra</a:t>
            </a:r>
            <a:endParaRPr lang="pt-BR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6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Marcelo Viana\Dropbox\Palestras\Simetrias\Golden_Mona_Li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00" y="72001"/>
            <a:ext cx="5220000" cy="32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Marcelo Viana\Dropbox\Palestras\Simetrias\Golden_Mona_Lis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72000"/>
            <a:ext cx="3600000" cy="45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Marcelo Viana\Dropbox\Palestras\Simetrias\Golden_Mona_Lis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02" y="3672000"/>
            <a:ext cx="4626321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79512" y="612000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Mona Lisa, Da Vinci</a:t>
            </a:r>
            <a:endParaRPr lang="pt-BR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7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celo Viana\Dropbox\Palestras\Simetrias\Golden_na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00" y="0"/>
            <a:ext cx="5940389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6120000"/>
            <a:ext cx="320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No reino animal</a:t>
            </a:r>
            <a:endParaRPr lang="pt-BR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6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6000" dirty="0" smtClean="0">
                <a:latin typeface="Monotype Corsiva" panose="03010101010201010101" pitchFamily="66" charset="0"/>
              </a:rPr>
              <a:t>A </a:t>
            </a:r>
            <a:r>
              <a:rPr lang="pt-BR" sz="6000" dirty="0">
                <a:latin typeface="Monotype Corsiva" panose="03010101010201010101" pitchFamily="66" charset="0"/>
              </a:rPr>
              <a:t>presença da </a:t>
            </a:r>
            <a:r>
              <a:rPr lang="pt-BR" sz="6000" dirty="0" smtClean="0">
                <a:latin typeface="Monotype Corsiva" panose="03010101010201010101" pitchFamily="66" charset="0"/>
              </a:rPr>
              <a:t>matemática </a:t>
            </a:r>
            <a:r>
              <a:rPr lang="pt-BR" sz="6000" dirty="0">
                <a:latin typeface="Monotype Corsiva" panose="03010101010201010101" pitchFamily="66" charset="0"/>
              </a:rPr>
              <a:t>na </a:t>
            </a:r>
            <a:r>
              <a:rPr lang="pt-BR" sz="6000" dirty="0" smtClean="0">
                <a:latin typeface="Monotype Corsiva" panose="03010101010201010101" pitchFamily="66" charset="0"/>
              </a:rPr>
              <a:t>arte </a:t>
            </a:r>
            <a:r>
              <a:rPr lang="pt-BR" sz="6000" dirty="0">
                <a:latin typeface="Monotype Corsiva" panose="03010101010201010101" pitchFamily="66" charset="0"/>
              </a:rPr>
              <a:t>é </a:t>
            </a:r>
            <a:r>
              <a:rPr lang="pt-BR" sz="6000" dirty="0" smtClean="0">
                <a:latin typeface="Monotype Corsiva" panose="03010101010201010101" pitchFamily="66" charset="0"/>
              </a:rPr>
              <a:t>evidente...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28004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celo Viana\Dropbox\Palestras\Simetrias\Golden_natur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6120000"/>
            <a:ext cx="320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No reino vegetal</a:t>
            </a:r>
            <a:endParaRPr lang="pt-BR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7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celo Viana\Dropbox\Palestras\Simetrias\Golden_na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6120000"/>
            <a:ext cx="320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No Universo</a:t>
            </a:r>
            <a:endParaRPr lang="pt-BR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celo Viana\Dropbox\Palestras\Simetrias\Golden_natur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2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6120000"/>
            <a:ext cx="320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Em qualquer lugar!</a:t>
            </a:r>
            <a:endParaRPr lang="pt-BR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5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800" dirty="0" smtClean="0">
                <a:latin typeface="Monotype Corsiva" panose="03010101010201010101" pitchFamily="66" charset="0"/>
              </a:rPr>
              <a:t>A proporção áurea foi sim utilizada por alguns artistas, conscientemente ou não</a:t>
            </a:r>
            <a:r>
              <a:rPr lang="pt-BR" sz="4800" dirty="0" smtClean="0">
                <a:latin typeface="Monotype Corsiva" panose="03010101010201010101" pitchFamily="66" charset="0"/>
              </a:rPr>
              <a:t>.</a:t>
            </a:r>
          </a:p>
          <a:p>
            <a:pPr marL="0" indent="0">
              <a:buNone/>
            </a:pPr>
            <a:endParaRPr lang="pt-BR" sz="48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pt-BR" sz="4800" dirty="0" smtClean="0">
                <a:latin typeface="Monotype Corsiva" panose="03010101010201010101" pitchFamily="66" charset="0"/>
              </a:rPr>
              <a:t>Da Vinci, </a:t>
            </a:r>
            <a:r>
              <a:rPr lang="pt-BR" sz="4800" dirty="0" smtClean="0">
                <a:latin typeface="Monotype Corsiva" panose="03010101010201010101" pitchFamily="66" charset="0"/>
              </a:rPr>
              <a:t>Portinari, Le Corbusier ...</a:t>
            </a:r>
            <a:endParaRPr lang="pt-BR" sz="4800" dirty="0" smtClean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0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6000" dirty="0" smtClean="0">
                <a:latin typeface="Monotype Corsiva" panose="03010101010201010101" pitchFamily="66" charset="0"/>
              </a:rPr>
              <a:t>Mas há manifestações bem mais profundas e interessantes da matemática na arte...</a:t>
            </a:r>
          </a:p>
        </p:txBody>
      </p:sp>
    </p:spTree>
    <p:extLst>
      <p:ext uri="{BB962C8B-B14F-4D97-AF65-F5344CB8AC3E}">
        <p14:creationId xmlns:p14="http://schemas.microsoft.com/office/powerpoint/2010/main" val="12036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9600" dirty="0" smtClean="0">
                <a:latin typeface="Monotype Corsiva" panose="03010101010201010101" pitchFamily="66" charset="0"/>
              </a:rPr>
              <a:t>Simetria</a:t>
            </a:r>
          </a:p>
          <a:p>
            <a:pPr marL="0" indent="0" algn="ctr">
              <a:buNone/>
            </a:pPr>
            <a:r>
              <a:rPr lang="pt-BR" sz="6000" dirty="0" smtClean="0">
                <a:latin typeface="Monotype Corsiva" panose="03010101010201010101" pitchFamily="66" charset="0"/>
              </a:rPr>
              <a:t>é </a:t>
            </a:r>
            <a:r>
              <a:rPr lang="pt-BR" sz="6000" dirty="0">
                <a:latin typeface="Monotype Corsiva" panose="03010101010201010101" pitchFamily="66" charset="0"/>
              </a:rPr>
              <a:t>um </a:t>
            </a:r>
            <a:r>
              <a:rPr lang="pt-BR" sz="6000" dirty="0" smtClean="0">
                <a:latin typeface="Monotype Corsiva" panose="03010101010201010101" pitchFamily="66" charset="0"/>
              </a:rPr>
              <a:t>princípio constituinte do Universo e da vida...</a:t>
            </a:r>
          </a:p>
          <a:p>
            <a:pPr marL="0" indent="0">
              <a:buNone/>
            </a:pPr>
            <a:endParaRPr lang="pt-BR" sz="54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243724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Marcelo Viana\Dropbox\Palestras\Simetrias\Neferti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00" y="108000"/>
            <a:ext cx="576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rcelo Viana\Dropbox\Palestras\Simetrias\Estre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28000"/>
            <a:ext cx="432557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celo Viana\Dropbox\Palestras\Simetrias\Centopei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00" y="3528000"/>
            <a:ext cx="323763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03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40320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Monotype Corsiva" panose="03010101010201010101" pitchFamily="66" charset="0"/>
              </a:rPr>
              <a:t>Phillip W. Anderson</a:t>
            </a:r>
          </a:p>
          <a:p>
            <a:pPr marL="0" indent="0">
              <a:buNone/>
            </a:pPr>
            <a:r>
              <a:rPr lang="en-US" sz="2800" dirty="0" smtClean="0">
                <a:latin typeface="Monotype Corsiva" panose="03010101010201010101" pitchFamily="66" charset="0"/>
              </a:rPr>
              <a:t>(Nobel da </a:t>
            </a:r>
            <a:r>
              <a:rPr lang="en-US" sz="2800" dirty="0" err="1" smtClean="0">
                <a:latin typeface="Monotype Corsiva" panose="03010101010201010101" pitchFamily="66" charset="0"/>
              </a:rPr>
              <a:t>Física</a:t>
            </a:r>
            <a:r>
              <a:rPr lang="en-US" sz="2800" dirty="0" smtClean="0">
                <a:latin typeface="Monotype Corsiva" panose="03010101010201010101" pitchFamily="66" charset="0"/>
              </a:rPr>
              <a:t> 1977)</a:t>
            </a:r>
          </a:p>
          <a:p>
            <a:pPr marL="0" indent="0">
              <a:buNone/>
            </a:pPr>
            <a:endParaRPr lang="en-US" i="1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en-US" dirty="0">
                <a:latin typeface="Monotype Corsiva" panose="03010101010201010101" pitchFamily="66" charset="0"/>
              </a:rPr>
              <a:t>“É </a:t>
            </a:r>
            <a:r>
              <a:rPr lang="en-US" dirty="0" err="1">
                <a:latin typeface="Monotype Corsiva" panose="03010101010201010101" pitchFamily="66" charset="0"/>
              </a:rPr>
              <a:t>apenas</a:t>
            </a:r>
            <a:r>
              <a:rPr lang="en-US" dirty="0">
                <a:latin typeface="Monotype Corsiva" panose="03010101010201010101" pitchFamily="66" charset="0"/>
              </a:rPr>
              <a:t> um </a:t>
            </a:r>
            <a:r>
              <a:rPr lang="en-US" dirty="0" err="1">
                <a:latin typeface="Monotype Corsiva" panose="03010101010201010101" pitchFamily="66" charset="0"/>
              </a:rPr>
              <a:t>pequeno</a:t>
            </a:r>
            <a:r>
              <a:rPr lang="en-US" dirty="0">
                <a:latin typeface="Monotype Corsiva" panose="03010101010201010101" pitchFamily="66" charset="0"/>
              </a:rPr>
              <a:t> </a:t>
            </a:r>
            <a:r>
              <a:rPr lang="en-US" dirty="0" err="1">
                <a:latin typeface="Monotype Corsiva" panose="03010101010201010101" pitchFamily="66" charset="0"/>
              </a:rPr>
              <a:t>exagero</a:t>
            </a:r>
            <a:r>
              <a:rPr lang="en-US" dirty="0">
                <a:latin typeface="Monotype Corsiva" panose="03010101010201010101" pitchFamily="66" charset="0"/>
              </a:rPr>
              <a:t> </a:t>
            </a:r>
            <a:r>
              <a:rPr lang="en-US" dirty="0" err="1">
                <a:latin typeface="Monotype Corsiva" panose="03010101010201010101" pitchFamily="66" charset="0"/>
              </a:rPr>
              <a:t>dizer</a:t>
            </a:r>
            <a:r>
              <a:rPr lang="en-US" dirty="0">
                <a:latin typeface="Monotype Corsiva" panose="03010101010201010101" pitchFamily="66" charset="0"/>
              </a:rPr>
              <a:t> que a </a:t>
            </a:r>
            <a:r>
              <a:rPr lang="en-US" dirty="0" err="1">
                <a:latin typeface="Monotype Corsiva" panose="03010101010201010101" pitchFamily="66" charset="0"/>
              </a:rPr>
              <a:t>Física</a:t>
            </a:r>
            <a:r>
              <a:rPr lang="en-US" dirty="0">
                <a:latin typeface="Monotype Corsiva" panose="03010101010201010101" pitchFamily="66" charset="0"/>
              </a:rPr>
              <a:t> é o </a:t>
            </a:r>
            <a:r>
              <a:rPr lang="en-US" dirty="0" err="1">
                <a:latin typeface="Monotype Corsiva" panose="03010101010201010101" pitchFamily="66" charset="0"/>
              </a:rPr>
              <a:t>estudo</a:t>
            </a:r>
            <a:r>
              <a:rPr lang="en-US" dirty="0">
                <a:latin typeface="Monotype Corsiva" panose="03010101010201010101" pitchFamily="66" charset="0"/>
              </a:rPr>
              <a:t> da </a:t>
            </a:r>
            <a:r>
              <a:rPr lang="en-US" dirty="0" err="1" smtClean="0">
                <a:latin typeface="Monotype Corsiva" panose="03010101010201010101" pitchFamily="66" charset="0"/>
              </a:rPr>
              <a:t>simetria</a:t>
            </a:r>
            <a:r>
              <a:rPr lang="en-US" dirty="0" smtClean="0">
                <a:latin typeface="Monotype Corsiva" panose="03010101010201010101" pitchFamily="66" charset="0"/>
              </a:rPr>
              <a:t>.”</a:t>
            </a:r>
            <a:endParaRPr lang="en-US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Picture 4" descr="Resultado de imagem para philip anderson no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0" y="0"/>
            <a:ext cx="5095977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51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0" y="404664"/>
            <a:ext cx="4428000" cy="61012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Monotype Corsiva" panose="03010101010201010101" pitchFamily="66" charset="0"/>
              </a:rPr>
              <a:t>Teorema</a:t>
            </a:r>
            <a:r>
              <a:rPr lang="en-US" dirty="0" smtClean="0">
                <a:latin typeface="Monotype Corsiva" panose="03010101010201010101" pitchFamily="66" charset="0"/>
              </a:rPr>
              <a:t> de Emmy </a:t>
            </a:r>
            <a:r>
              <a:rPr lang="en-US" dirty="0" err="1" smtClean="0">
                <a:latin typeface="Monotype Corsiva" panose="03010101010201010101" pitchFamily="66" charset="0"/>
              </a:rPr>
              <a:t>Noether</a:t>
            </a:r>
            <a:r>
              <a:rPr lang="en-US" dirty="0" smtClean="0">
                <a:latin typeface="Monotype Corsiva" panose="03010101010201010101" pitchFamily="66" charset="0"/>
              </a:rPr>
              <a:t>:</a:t>
            </a:r>
          </a:p>
          <a:p>
            <a:pPr marL="0" indent="0">
              <a:buNone/>
            </a:pPr>
            <a:endParaRPr lang="en-US" i="1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en-US" i="1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Monotype Corsiva" panose="03010101010201010101" pitchFamily="66" charset="0"/>
              </a:rPr>
              <a:t>A </a:t>
            </a:r>
            <a:r>
              <a:rPr lang="en-US" i="1" dirty="0" err="1" smtClean="0">
                <a:latin typeface="Monotype Corsiva" panose="03010101010201010101" pitchFamily="66" charset="0"/>
              </a:rPr>
              <a:t>cada</a:t>
            </a:r>
            <a:r>
              <a:rPr lang="en-US" i="1" dirty="0" smtClean="0">
                <a:latin typeface="Monotype Corsiva" panose="03010101010201010101" pitchFamily="66" charset="0"/>
              </a:rPr>
              <a:t> </a:t>
            </a:r>
            <a:r>
              <a:rPr lang="en-US" i="1" dirty="0" err="1" smtClean="0">
                <a:latin typeface="Monotype Corsiva" panose="03010101010201010101" pitchFamily="66" charset="0"/>
              </a:rPr>
              <a:t>simetria</a:t>
            </a:r>
            <a:r>
              <a:rPr lang="en-US" i="1" dirty="0" smtClean="0">
                <a:latin typeface="Monotype Corsiva" panose="03010101010201010101" pitchFamily="66" charset="0"/>
              </a:rPr>
              <a:t> </a:t>
            </a:r>
            <a:r>
              <a:rPr lang="en-US" i="1" dirty="0" err="1" smtClean="0">
                <a:latin typeface="Monotype Corsiva" panose="03010101010201010101" pitchFamily="66" charset="0"/>
              </a:rPr>
              <a:t>matemática</a:t>
            </a:r>
            <a:r>
              <a:rPr lang="en-US" i="1" dirty="0" smtClean="0">
                <a:latin typeface="Monotype Corsiva" panose="03010101010201010101" pitchFamily="66" charset="0"/>
              </a:rPr>
              <a:t> de um </a:t>
            </a:r>
            <a:r>
              <a:rPr lang="en-US" i="1" dirty="0" err="1" smtClean="0">
                <a:latin typeface="Monotype Corsiva" panose="03010101010201010101" pitchFamily="66" charset="0"/>
              </a:rPr>
              <a:t>sistema</a:t>
            </a:r>
            <a:r>
              <a:rPr lang="en-US" i="1" dirty="0" smtClean="0">
                <a:latin typeface="Monotype Corsiva" panose="03010101010201010101" pitchFamily="66" charset="0"/>
              </a:rPr>
              <a:t> </a:t>
            </a:r>
            <a:r>
              <a:rPr lang="en-US" i="1" dirty="0" err="1" smtClean="0">
                <a:latin typeface="Monotype Corsiva" panose="03010101010201010101" pitchFamily="66" charset="0"/>
              </a:rPr>
              <a:t>corresponde</a:t>
            </a:r>
            <a:r>
              <a:rPr lang="en-US" i="1" dirty="0" smtClean="0">
                <a:latin typeface="Monotype Corsiva" panose="03010101010201010101" pitchFamily="66" charset="0"/>
              </a:rPr>
              <a:t> </a:t>
            </a:r>
            <a:r>
              <a:rPr lang="en-US" i="1" dirty="0" err="1" smtClean="0">
                <a:latin typeface="Monotype Corsiva" panose="03010101010201010101" pitchFamily="66" charset="0"/>
              </a:rPr>
              <a:t>uma</a:t>
            </a:r>
            <a:r>
              <a:rPr lang="en-US" i="1" dirty="0" smtClean="0">
                <a:latin typeface="Monotype Corsiva" panose="03010101010201010101" pitchFamily="66" charset="0"/>
              </a:rPr>
              <a:t> </a:t>
            </a:r>
            <a:r>
              <a:rPr lang="en-US" i="1" dirty="0" err="1" smtClean="0">
                <a:latin typeface="Monotype Corsiva" panose="03010101010201010101" pitchFamily="66" charset="0"/>
              </a:rPr>
              <a:t>quantidade</a:t>
            </a:r>
            <a:r>
              <a:rPr lang="en-US" i="1" dirty="0" smtClean="0">
                <a:latin typeface="Monotype Corsiva" panose="03010101010201010101" pitchFamily="66" charset="0"/>
              </a:rPr>
              <a:t> </a:t>
            </a:r>
            <a:r>
              <a:rPr lang="en-US" i="1" dirty="0" err="1" smtClean="0">
                <a:latin typeface="Monotype Corsiva" panose="03010101010201010101" pitchFamily="66" charset="0"/>
              </a:rPr>
              <a:t>física</a:t>
            </a:r>
            <a:r>
              <a:rPr lang="en-US" i="1" dirty="0" smtClean="0">
                <a:latin typeface="Monotype Corsiva" panose="03010101010201010101" pitchFamily="66" charset="0"/>
              </a:rPr>
              <a:t> </a:t>
            </a:r>
            <a:r>
              <a:rPr lang="en-US" i="1" dirty="0" err="1" smtClean="0">
                <a:latin typeface="Monotype Corsiva" panose="03010101010201010101" pitchFamily="66" charset="0"/>
              </a:rPr>
              <a:t>preservada</a:t>
            </a:r>
            <a:r>
              <a:rPr lang="en-US" i="1" dirty="0" smtClean="0">
                <a:latin typeface="Monotype Corsiva" panose="03010101010201010101" pitchFamily="66" charset="0"/>
              </a:rPr>
              <a:t> pela </a:t>
            </a:r>
            <a:r>
              <a:rPr lang="en-US" i="1" dirty="0" err="1" smtClean="0">
                <a:latin typeface="Monotype Corsiva" panose="03010101010201010101" pitchFamily="66" charset="0"/>
              </a:rPr>
              <a:t>evolução</a:t>
            </a:r>
            <a:r>
              <a:rPr lang="en-US" i="1" dirty="0" smtClean="0">
                <a:latin typeface="Monotype Corsiva" panose="03010101010201010101" pitchFamily="66" charset="0"/>
              </a:rPr>
              <a:t> </a:t>
            </a:r>
            <a:r>
              <a:rPr lang="en-US" i="1" dirty="0" err="1" smtClean="0">
                <a:latin typeface="Monotype Corsiva" panose="03010101010201010101" pitchFamily="66" charset="0"/>
              </a:rPr>
              <a:t>desse</a:t>
            </a:r>
            <a:r>
              <a:rPr lang="en-US" i="1" dirty="0" smtClean="0">
                <a:latin typeface="Monotype Corsiva" panose="03010101010201010101" pitchFamily="66" charset="0"/>
              </a:rPr>
              <a:t> </a:t>
            </a:r>
            <a:r>
              <a:rPr lang="en-US" i="1" dirty="0" err="1" smtClean="0">
                <a:latin typeface="Monotype Corsiva" panose="03010101010201010101" pitchFamily="66" charset="0"/>
              </a:rPr>
              <a:t>sistema</a:t>
            </a:r>
            <a:r>
              <a:rPr lang="en-US" i="1" dirty="0" smtClean="0">
                <a:latin typeface="Monotype Corsiva" panose="03010101010201010101" pitchFamily="66" charset="0"/>
              </a:rPr>
              <a:t>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4" name="Picture 2" descr="Resultado de imagem para emmy noe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00" y="0"/>
            <a:ext cx="470318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1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6000" dirty="0" smtClean="0">
                <a:latin typeface="Monotype Corsiva" panose="03010101010201010101" pitchFamily="66" charset="0"/>
              </a:rPr>
              <a:t>Logo, simetria tem também protagonismo na arte...</a:t>
            </a:r>
          </a:p>
          <a:p>
            <a:pPr marL="0" indent="0">
              <a:buNone/>
            </a:pPr>
            <a:endParaRPr lang="pt-BR" sz="60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887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celo Viana\Dropbox\Palestras\Simetrias\Beatriz_Milhaz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9579" y="-72000"/>
            <a:ext cx="10969195" cy="70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0000" y="6120000"/>
            <a:ext cx="471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Beatriz </a:t>
            </a:r>
            <a:r>
              <a:rPr lang="pt-BR" sz="3200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Milhazes</a:t>
            </a:r>
            <a:endParaRPr lang="pt-BR" sz="32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celo Viana\Dropbox\Palestras\Simetrias\Sym_Taj_Mah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220"/>
            <a:ext cx="9144000" cy="51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6093296"/>
            <a:ext cx="320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Taj Mahal, Agra</a:t>
            </a:r>
            <a:endParaRPr lang="pt-BR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5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Marcelo Viana\Dropbox\Palestras\Simetrias\Sym_Last_Sup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54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609329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Última Ceia, Da Vinci</a:t>
            </a:r>
            <a:endParaRPr lang="pt-BR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70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Marcelo Viana\Dropbox\Palestras\Simetrias\symmetry_in_music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101"/>
            <a:ext cx="9144000" cy="469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9512" y="609329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Fuga, J. S. Bach</a:t>
            </a:r>
            <a:endParaRPr lang="pt-BR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7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6000" dirty="0" smtClean="0">
                <a:latin typeface="Monotype Corsiva" panose="03010101010201010101" pitchFamily="66" charset="0"/>
              </a:rPr>
              <a:t>O que é simetria?</a:t>
            </a:r>
          </a:p>
          <a:p>
            <a:pPr marL="0" indent="0">
              <a:buNone/>
            </a:pPr>
            <a:endParaRPr lang="pt-BR" sz="54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06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simetria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sf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pl</a:t>
            </a: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–trias)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semelhança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correspondência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equilíbrio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um dado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correspondência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exata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posição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forma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relativamente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um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ponto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dado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eleza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harmonia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da forma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baseado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organização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proporcional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invariância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 a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transformações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9556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celo Viana\Dropbox\Palestras\Simetrias\mi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755576" y="5670376"/>
            <a:ext cx="78488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 smtClean="0">
                <a:latin typeface="Monotype Corsiva" panose="03010101010201010101" pitchFamily="66" charset="0"/>
              </a:rPr>
              <a:t>Nossa primeira experiência com simetria ocorre em frente do espelho: </a:t>
            </a:r>
            <a:r>
              <a:rPr lang="pt-BR" sz="3200" b="1" dirty="0" smtClean="0">
                <a:latin typeface="Monotype Corsiva" panose="03010101010201010101" pitchFamily="66" charset="0"/>
              </a:rPr>
              <a:t>simetria por reflexão</a:t>
            </a:r>
            <a:r>
              <a:rPr lang="pt-BR" sz="3200" dirty="0" smtClean="0">
                <a:latin typeface="Monotype Corsiva" panose="03010101010201010101" pitchFamily="66" charset="0"/>
              </a:rPr>
              <a:t>.</a:t>
            </a:r>
            <a:endParaRPr lang="pt-BR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0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5983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dirty="0" smtClean="0">
                <a:latin typeface="Monotype Corsiva" panose="03010101010201010101" pitchFamily="66" charset="0"/>
              </a:rPr>
              <a:t>Mas há tipos mais complexos de simetria. Esta cúpula tem  quatro eixos de reflexão, cruzando-se num ponto.</a:t>
            </a:r>
            <a:endParaRPr lang="pt-BR" sz="3200" dirty="0">
              <a:latin typeface="Monotype Corsiva" panose="03010101010201010101" pitchFamily="66" charset="0"/>
            </a:endParaRPr>
          </a:p>
        </p:txBody>
      </p:sp>
      <p:pic>
        <p:nvPicPr>
          <p:cNvPr id="8194" name="Picture 2" descr="C:\Users\Marcelo Viana\Dropbox\Palestras\Simetrias\ceil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360000"/>
            <a:ext cx="4824000" cy="484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3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67037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dirty="0" smtClean="0">
                <a:latin typeface="Monotype Corsiva" panose="03010101010201010101" pitchFamily="66" charset="0"/>
              </a:rPr>
              <a:t>Aqui há vários </a:t>
            </a:r>
            <a:r>
              <a:rPr lang="pt-BR" sz="3200" dirty="0">
                <a:latin typeface="Monotype Corsiva" panose="03010101010201010101" pitchFamily="66" charset="0"/>
              </a:rPr>
              <a:t>eixos de reflexão, </a:t>
            </a:r>
            <a:r>
              <a:rPr lang="pt-BR" sz="3200" dirty="0" smtClean="0">
                <a:latin typeface="Monotype Corsiva" panose="03010101010201010101" pitchFamily="66" charset="0"/>
              </a:rPr>
              <a:t>que se cruzam </a:t>
            </a:r>
            <a:r>
              <a:rPr lang="pt-BR" sz="3200" dirty="0">
                <a:latin typeface="Monotype Corsiva" panose="03010101010201010101" pitchFamily="66" charset="0"/>
              </a:rPr>
              <a:t>em </a:t>
            </a:r>
            <a:r>
              <a:rPr lang="pt-BR" sz="3200" dirty="0" smtClean="0">
                <a:latin typeface="Monotype Corsiva" panose="03010101010201010101" pitchFamily="66" charset="0"/>
              </a:rPr>
              <a:t>diversos </a:t>
            </a:r>
            <a:r>
              <a:rPr lang="pt-BR" sz="3200" dirty="0">
                <a:latin typeface="Monotype Corsiva" panose="03010101010201010101" pitchFamily="66" charset="0"/>
              </a:rPr>
              <a:t>centros de reflexão</a:t>
            </a:r>
            <a:r>
              <a:rPr lang="pt-BR" sz="3200" dirty="0" smtClean="0">
                <a:latin typeface="Monotype Corsiva" panose="03010101010201010101" pitchFamily="66" charset="0"/>
              </a:rPr>
              <a:t>.</a:t>
            </a:r>
            <a:endParaRPr lang="pt-BR" sz="3200" dirty="0">
              <a:latin typeface="Monotype Corsiva" panose="03010101010201010101" pitchFamily="66" charset="0"/>
            </a:endParaRPr>
          </a:p>
        </p:txBody>
      </p:sp>
      <p:pic>
        <p:nvPicPr>
          <p:cNvPr id="5124" name="Picture 4" descr="C:\Users\Marcelo Viana\Dropbox\Palestras\Simetrias\Sym_Alhamb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1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5983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dirty="0" smtClean="0">
                <a:latin typeface="Monotype Corsiva" panose="03010101010201010101" pitchFamily="66" charset="0"/>
              </a:rPr>
              <a:t>Esta composição de </a:t>
            </a:r>
            <a:r>
              <a:rPr lang="pt-BR" sz="3200" smtClean="0">
                <a:latin typeface="Monotype Corsiva" panose="03010101010201010101" pitchFamily="66" charset="0"/>
              </a:rPr>
              <a:t>azulejos </a:t>
            </a:r>
            <a:r>
              <a:rPr lang="pt-BR" sz="3200" smtClean="0">
                <a:latin typeface="Monotype Corsiva" panose="03010101010201010101" pitchFamily="66" charset="0"/>
              </a:rPr>
              <a:t>também apresenta</a:t>
            </a:r>
            <a:r>
              <a:rPr lang="pt-BR" sz="3200" b="1" smtClean="0">
                <a:latin typeface="Monotype Corsiva" panose="03010101010201010101" pitchFamily="66" charset="0"/>
              </a:rPr>
              <a:t> </a:t>
            </a:r>
            <a:r>
              <a:rPr lang="pt-BR" sz="3200" b="1" dirty="0" smtClean="0">
                <a:latin typeface="Monotype Corsiva" panose="03010101010201010101" pitchFamily="66" charset="0"/>
              </a:rPr>
              <a:t>simetria por translação</a:t>
            </a:r>
            <a:r>
              <a:rPr lang="pt-BR" sz="3200" dirty="0" smtClean="0">
                <a:latin typeface="Monotype Corsiva" panose="03010101010201010101" pitchFamily="66" charset="0"/>
              </a:rPr>
              <a:t>, em duas direções diferentes.</a:t>
            </a:r>
            <a:endParaRPr lang="pt-BR" sz="32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viana\Dropbox\Palestras\Simetrias\Figuras\Alhambra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49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5263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dirty="0" smtClean="0">
                <a:latin typeface="Monotype Corsiva" panose="03010101010201010101" pitchFamily="66" charset="0"/>
              </a:rPr>
              <a:t>O escudo de armas da Ilha de Man (</a:t>
            </a:r>
            <a:r>
              <a:rPr lang="pt-BR" sz="3200" dirty="0" err="1" smtClean="0">
                <a:latin typeface="Monotype Corsiva" panose="03010101010201010101" pitchFamily="66" charset="0"/>
              </a:rPr>
              <a:t>triskelion</a:t>
            </a:r>
            <a:r>
              <a:rPr lang="pt-BR" sz="3200" dirty="0" smtClean="0">
                <a:latin typeface="Monotype Corsiva" panose="03010101010201010101" pitchFamily="66" charset="0"/>
              </a:rPr>
              <a:t>) apresenta </a:t>
            </a:r>
            <a:r>
              <a:rPr lang="pt-BR" sz="3200" b="1" dirty="0" smtClean="0">
                <a:latin typeface="Monotype Corsiva" panose="03010101010201010101" pitchFamily="66" charset="0"/>
              </a:rPr>
              <a:t>simetria por rotação</a:t>
            </a:r>
            <a:r>
              <a:rPr lang="pt-BR" sz="3200" dirty="0" smtClean="0">
                <a:latin typeface="Monotype Corsiva" panose="03010101010201010101" pitchFamily="66" charset="0"/>
              </a:rPr>
              <a:t>, ângulo de 120º. </a:t>
            </a:r>
            <a:endParaRPr lang="pt-BR" sz="3200" dirty="0">
              <a:latin typeface="Monotype Corsiva" panose="03010101010201010101" pitchFamily="66" charset="0"/>
            </a:endParaRPr>
          </a:p>
        </p:txBody>
      </p:sp>
      <p:pic>
        <p:nvPicPr>
          <p:cNvPr id="11267" name="Picture 3" descr="C:\Users\Marcelo Viana\Dropbox\Palestras\Simetrias\Triskel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180000"/>
            <a:ext cx="5544000" cy="510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9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iana\Dropbox\Palestras\Simetrias\Glove_Tro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08976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80000" y="6120000"/>
            <a:ext cx="471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Cildo</a:t>
            </a:r>
            <a:r>
              <a:rPr lang="pt-BR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Meireles</a:t>
            </a:r>
            <a:endParaRPr lang="pt-BR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9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Marcelo Viana\Dropbox\Palestras\Simetrias\symmetry_in_mus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00"/>
            <a:ext cx="9144000" cy="442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55263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dirty="0" smtClean="0">
                <a:latin typeface="Monotype Corsiva" panose="03010101010201010101" pitchFamily="66" charset="0"/>
              </a:rPr>
              <a:t>Esta composição musical  exibe simetria por rotação e por reflexão</a:t>
            </a:r>
            <a:endParaRPr lang="pt-BR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3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6000" dirty="0" smtClean="0">
                <a:latin typeface="Monotype Corsiva" panose="03010101010201010101" pitchFamily="66" charset="0"/>
              </a:rPr>
              <a:t>Representação matemática de simetrias</a:t>
            </a:r>
          </a:p>
          <a:p>
            <a:pPr marL="0" indent="0">
              <a:buNone/>
            </a:pPr>
            <a:endParaRPr lang="pt-BR" sz="54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421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980729"/>
            <a:ext cx="81369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Monotype Corsiva" panose="03010101010201010101" pitchFamily="66" charset="0"/>
              </a:rPr>
              <a:t>William </a:t>
            </a:r>
            <a:r>
              <a:rPr lang="pt-BR" sz="3200" dirty="0" err="1" smtClean="0">
                <a:latin typeface="Monotype Corsiva" panose="03010101010201010101" pitchFamily="66" charset="0"/>
              </a:rPr>
              <a:t>Thurston</a:t>
            </a:r>
            <a:r>
              <a:rPr lang="pt-BR" sz="3200" dirty="0" smtClean="0">
                <a:latin typeface="Monotype Corsiva" panose="03010101010201010101" pitchFamily="66" charset="0"/>
              </a:rPr>
              <a:t> e </a:t>
            </a:r>
            <a:r>
              <a:rPr lang="pt-BR" sz="3200" dirty="0">
                <a:latin typeface="Monotype Corsiva" panose="03010101010201010101" pitchFamily="66" charset="0"/>
              </a:rPr>
              <a:t>John </a:t>
            </a:r>
            <a:r>
              <a:rPr lang="pt-BR" sz="3200" dirty="0" err="1">
                <a:latin typeface="Monotype Corsiva" panose="03010101010201010101" pitchFamily="66" charset="0"/>
              </a:rPr>
              <a:t>Conway</a:t>
            </a:r>
            <a:r>
              <a:rPr lang="pt-BR" sz="3200" dirty="0">
                <a:latin typeface="Monotype Corsiva" panose="03010101010201010101" pitchFamily="66" charset="0"/>
              </a:rPr>
              <a:t> </a:t>
            </a:r>
            <a:r>
              <a:rPr lang="pt-BR" sz="3200" dirty="0" smtClean="0">
                <a:latin typeface="Monotype Corsiva" panose="03010101010201010101" pitchFamily="66" charset="0"/>
              </a:rPr>
              <a:t> desenvolveram uma notação </a:t>
            </a:r>
            <a:r>
              <a:rPr lang="pt-BR" sz="3200" dirty="0">
                <a:latin typeface="Monotype Corsiva" panose="03010101010201010101" pitchFamily="66" charset="0"/>
              </a:rPr>
              <a:t>matemática para representar </a:t>
            </a:r>
            <a:r>
              <a:rPr lang="pt-BR" sz="3200" dirty="0" smtClean="0">
                <a:latin typeface="Monotype Corsiva" panose="03010101010201010101" pitchFamily="66" charset="0"/>
              </a:rPr>
              <a:t>simetrias no plano (e no espaço) usando os </a:t>
            </a:r>
            <a:r>
              <a:rPr lang="pt-BR" sz="3200" dirty="0">
                <a:latin typeface="Monotype Corsiva" panose="03010101010201010101" pitchFamily="66" charset="0"/>
              </a:rPr>
              <a:t>seguintes símbolos:</a:t>
            </a:r>
            <a:r>
              <a:rPr lang="pt-BR" sz="3200" dirty="0" smtClean="0">
                <a:latin typeface="Monotype Corsiva" panose="03010101010201010101" pitchFamily="66" charset="0"/>
              </a:rPr>
              <a:t> </a:t>
            </a:r>
          </a:p>
          <a:p>
            <a:endParaRPr lang="pt-BR" sz="3200" dirty="0">
              <a:latin typeface="Monotype Corsiva" panose="03010101010201010101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Monotype Corsiva" panose="03010101010201010101" pitchFamily="66" charset="0"/>
              </a:rPr>
              <a:t>n</a:t>
            </a:r>
            <a:r>
              <a:rPr lang="pt-BR" sz="3200" dirty="0" smtClean="0">
                <a:latin typeface="Monotype Corsiva" panose="03010101010201010101" pitchFamily="66" charset="0"/>
              </a:rPr>
              <a:t>úmeros inteiros </a:t>
            </a:r>
            <a:r>
              <a:rPr lang="pt-BR" sz="3200" dirty="0" smtClean="0">
                <a:ea typeface="Tahoma" panose="020B0604030504040204" pitchFamily="34" charset="0"/>
                <a:cs typeface="Tahoma" panose="020B0604030504040204" pitchFamily="34" charset="0"/>
              </a:rPr>
              <a:t>1, 2, 3, ...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Monotype Corsiva" panose="03010101010201010101" pitchFamily="66" charset="0"/>
              </a:rPr>
              <a:t>espelho </a:t>
            </a:r>
            <a:r>
              <a:rPr lang="pt-BR" sz="3200" dirty="0" smtClean="0"/>
              <a:t>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latin typeface="Monotype Corsiva" panose="03010101010201010101" pitchFamily="66" charset="0"/>
                <a:cs typeface="Arial" panose="020B0604020202020204" pitchFamily="34" charset="0"/>
              </a:rPr>
              <a:t>milagre </a:t>
            </a:r>
            <a:r>
              <a:rPr lang="pt-BR" sz="3200" dirty="0">
                <a:cs typeface="Arial" panose="020B0604020202020204" pitchFamily="34" charset="0"/>
              </a:rPr>
              <a:t>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espanto </a:t>
            </a:r>
            <a:r>
              <a:rPr lang="pt-BR" sz="3200" dirty="0" smtClean="0">
                <a:cs typeface="Arial" panose="020B0604020202020204" pitchFamily="34" charset="0"/>
              </a:rPr>
              <a:t>o</a:t>
            </a:r>
            <a:endParaRPr lang="pt-BR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Monotype Corsiva" panose="03010101010201010101" pitchFamily="66" charset="0"/>
              </a:rPr>
              <a:t>infinito </a:t>
            </a:r>
            <a:r>
              <a:rPr lang="pt-BR" sz="3200" dirty="0" smtClean="0">
                <a:latin typeface="Bahnschrift Ligh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pt-BR" sz="3200" dirty="0" smtClean="0">
                <a:cs typeface="Times New Roman" panose="02020603050405020304" pitchFamily="18" charset="0"/>
              </a:rPr>
              <a:t>∞</a:t>
            </a:r>
            <a:endParaRPr lang="pt-BR" sz="3200" dirty="0" smtClean="0"/>
          </a:p>
          <a:p>
            <a:endParaRPr lang="pt-BR" sz="2800" dirty="0" smtClean="0">
              <a:latin typeface="Monotype Corsiva" panose="03010101010201010101" pitchFamily="66" charset="0"/>
            </a:endParaRPr>
          </a:p>
          <a:p>
            <a:r>
              <a:rPr lang="en-US" sz="3200" dirty="0" err="1">
                <a:latin typeface="Monotype Corsiva" panose="03010101010201010101" pitchFamily="66" charset="0"/>
              </a:rPr>
              <a:t>Cada</a:t>
            </a:r>
            <a:r>
              <a:rPr lang="en-US" sz="3200" dirty="0">
                <a:latin typeface="Monotype Corsiva" panose="03010101010201010101" pitchFamily="66" charset="0"/>
              </a:rPr>
              <a:t> </a:t>
            </a:r>
            <a:r>
              <a:rPr lang="en-US" sz="3200" dirty="0" err="1" smtClean="0">
                <a:latin typeface="Monotype Corsiva" panose="03010101010201010101" pitchFamily="66" charset="0"/>
              </a:rPr>
              <a:t>símbolo</a:t>
            </a:r>
            <a:r>
              <a:rPr lang="en-US" sz="3200" dirty="0" smtClean="0">
                <a:latin typeface="Monotype Corsiva" panose="03010101010201010101" pitchFamily="66" charset="0"/>
              </a:rPr>
              <a:t> </a:t>
            </a:r>
            <a:r>
              <a:rPr lang="en-US" sz="3200" dirty="0" err="1" smtClean="0">
                <a:latin typeface="Monotype Corsiva" panose="03010101010201010101" pitchFamily="66" charset="0"/>
              </a:rPr>
              <a:t>descreve</a:t>
            </a:r>
            <a:r>
              <a:rPr lang="en-US" sz="3200" dirty="0" smtClean="0">
                <a:latin typeface="Monotype Corsiva" panose="03010101010201010101" pitchFamily="66" charset="0"/>
              </a:rPr>
              <a:t> </a:t>
            </a:r>
            <a:r>
              <a:rPr lang="en-US" sz="3200" dirty="0" err="1">
                <a:latin typeface="Monotype Corsiva" panose="03010101010201010101" pitchFamily="66" charset="0"/>
              </a:rPr>
              <a:t>uma</a:t>
            </a:r>
            <a:r>
              <a:rPr lang="en-US" sz="3200" dirty="0">
                <a:latin typeface="Monotype Corsiva" panose="03010101010201010101" pitchFamily="66" charset="0"/>
              </a:rPr>
              <a:t> </a:t>
            </a:r>
            <a:r>
              <a:rPr lang="en-US" sz="3200" dirty="0" err="1">
                <a:latin typeface="Monotype Corsiva" panose="03010101010201010101" pitchFamily="66" charset="0"/>
              </a:rPr>
              <a:t>transformação</a:t>
            </a:r>
            <a:r>
              <a:rPr lang="en-US" sz="3200" dirty="0">
                <a:latin typeface="Monotype Corsiva" panose="03010101010201010101" pitchFamily="66" charset="0"/>
              </a:rPr>
              <a:t> </a:t>
            </a:r>
            <a:r>
              <a:rPr lang="en-US" sz="3200" dirty="0" err="1">
                <a:latin typeface="Monotype Corsiva" panose="03010101010201010101" pitchFamily="66" charset="0"/>
              </a:rPr>
              <a:t>diferente</a:t>
            </a:r>
            <a:r>
              <a:rPr lang="en-US" sz="3200" dirty="0" smtClean="0">
                <a:latin typeface="Monotype Corsiva" panose="03010101010201010101" pitchFamily="66" charset="0"/>
              </a:rPr>
              <a:t>:</a:t>
            </a:r>
            <a:endParaRPr lang="en-US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8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40000" y="18000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Monotype Corsiva" panose="03010101010201010101" pitchFamily="66" charset="0"/>
              </a:rPr>
              <a:t>Espelho</a:t>
            </a:r>
            <a:r>
              <a:rPr lang="en-US" sz="2800" b="1" dirty="0" smtClean="0">
                <a:latin typeface="Monotype Corsiva" panose="03010101010201010101" pitchFamily="66" charset="0"/>
              </a:rPr>
              <a:t> </a:t>
            </a:r>
            <a:r>
              <a:rPr lang="en-US" sz="2800" b="1" dirty="0" smtClean="0"/>
              <a:t>*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en-US" sz="2800" dirty="0" err="1" smtClean="0">
                <a:latin typeface="Monotype Corsiva" panose="03010101010201010101" pitchFamily="66" charset="0"/>
              </a:rPr>
              <a:t>indica</a:t>
            </a:r>
            <a:r>
              <a:rPr lang="en-US" sz="2800" dirty="0" smtClean="0">
                <a:latin typeface="Monotype Corsiva" panose="03010101010201010101" pitchFamily="66" charset="0"/>
              </a:rPr>
              <a:t> que </a:t>
            </a:r>
            <a:r>
              <a:rPr lang="en-US" sz="2800" dirty="0" err="1" smtClean="0">
                <a:latin typeface="Monotype Corsiva" panose="03010101010201010101" pitchFamily="66" charset="0"/>
              </a:rPr>
              <a:t>existe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en-US" sz="2800" dirty="0" err="1" smtClean="0">
                <a:latin typeface="Monotype Corsiva" panose="03010101010201010101" pitchFamily="66" charset="0"/>
              </a:rPr>
              <a:t>algum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en-US" sz="2800" dirty="0" err="1" smtClean="0">
                <a:latin typeface="Monotype Corsiva" panose="03010101010201010101" pitchFamily="66" charset="0"/>
              </a:rPr>
              <a:t>eixo</a:t>
            </a:r>
            <a:r>
              <a:rPr lang="en-US" sz="2800" dirty="0" smtClean="0">
                <a:latin typeface="Monotype Corsiva" panose="03010101010201010101" pitchFamily="66" charset="0"/>
              </a:rPr>
              <a:t> de </a:t>
            </a:r>
            <a:r>
              <a:rPr lang="en-US" sz="2800" dirty="0" err="1" smtClean="0">
                <a:latin typeface="Monotype Corsiva" panose="03010101010201010101" pitchFamily="66" charset="0"/>
              </a:rPr>
              <a:t>reflexão</a:t>
            </a:r>
            <a:r>
              <a:rPr lang="en-US" sz="2800" dirty="0" smtClean="0">
                <a:latin typeface="Monotype Corsiva" panose="03010101010201010101" pitchFamily="66" charset="0"/>
              </a:rPr>
              <a:t>:</a:t>
            </a:r>
          </a:p>
        </p:txBody>
      </p:sp>
      <p:pic>
        <p:nvPicPr>
          <p:cNvPr id="4099" name="Picture 3" descr="C:\Users\Marcelo Viana\Dropbox\Palestras\Simetrias\mi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000"/>
            <a:ext cx="9144000" cy="608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03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40000" y="18000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Monotype Corsiva" panose="03010101010201010101" pitchFamily="66" charset="0"/>
              </a:rPr>
              <a:t>I</a:t>
            </a:r>
            <a:r>
              <a:rPr lang="en-US" sz="2800" b="1" dirty="0" err="1" smtClean="0">
                <a:latin typeface="Monotype Corsiva" panose="03010101010201010101" pitchFamily="66" charset="0"/>
              </a:rPr>
              <a:t>nteiro</a:t>
            </a:r>
            <a:r>
              <a:rPr lang="en-US" sz="2800" b="1" dirty="0" smtClean="0">
                <a:latin typeface="Monotype Corsiva" panose="03010101010201010101" pitchFamily="66" charset="0"/>
              </a:rPr>
              <a:t>  </a:t>
            </a:r>
            <a:r>
              <a:rPr lang="en-US" sz="2800" b="1" dirty="0" smtClean="0"/>
              <a:t>N</a:t>
            </a:r>
            <a:r>
              <a:rPr lang="en-US" sz="2800" b="1" dirty="0" smtClean="0">
                <a:latin typeface="Monotype Corsiva" panose="03010101010201010101" pitchFamily="66" charset="0"/>
              </a:rPr>
              <a:t> à </a:t>
            </a:r>
            <a:r>
              <a:rPr lang="en-US" sz="2800" b="1" dirty="0" err="1" smtClean="0">
                <a:latin typeface="Monotype Corsiva" panose="03010101010201010101" pitchFamily="66" charset="0"/>
              </a:rPr>
              <a:t>esquerda</a:t>
            </a:r>
            <a:r>
              <a:rPr lang="en-US" sz="2800" b="1" dirty="0" smtClean="0">
                <a:latin typeface="Monotype Corsiva" panose="03010101010201010101" pitchFamily="66" charset="0"/>
              </a:rPr>
              <a:t> do </a:t>
            </a:r>
            <a:r>
              <a:rPr lang="en-US" sz="2800" b="1" dirty="0" err="1" smtClean="0">
                <a:latin typeface="Monotype Corsiva" panose="03010101010201010101" pitchFamily="66" charset="0"/>
              </a:rPr>
              <a:t>espelho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en-US" sz="2800" dirty="0" err="1" smtClean="0">
                <a:latin typeface="Monotype Corsiva" panose="03010101010201010101" pitchFamily="66" charset="0"/>
              </a:rPr>
              <a:t>representa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en-US" sz="2800" dirty="0" err="1" smtClean="0">
                <a:latin typeface="Monotype Corsiva" panose="03010101010201010101" pitchFamily="66" charset="0"/>
              </a:rPr>
              <a:t>rotação</a:t>
            </a:r>
            <a:r>
              <a:rPr lang="en-US" sz="2800" dirty="0" smtClean="0">
                <a:latin typeface="Monotype Corsiva" panose="03010101010201010101" pitchFamily="66" charset="0"/>
              </a:rPr>
              <a:t> de </a:t>
            </a:r>
            <a:r>
              <a:rPr lang="en-US" sz="2800" dirty="0" err="1" smtClean="0">
                <a:latin typeface="Monotype Corsiva" panose="03010101010201010101" pitchFamily="66" charset="0"/>
              </a:rPr>
              <a:t>ângulo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en-US" sz="2800" dirty="0" smtClean="0"/>
              <a:t>360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/N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en-US" sz="2800" dirty="0" err="1" smtClean="0">
                <a:latin typeface="Monotype Corsiva" panose="03010101010201010101" pitchFamily="66" charset="0"/>
              </a:rPr>
              <a:t>em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en-US" sz="2800" dirty="0" err="1" smtClean="0">
                <a:latin typeface="Monotype Corsiva" panose="03010101010201010101" pitchFamily="66" charset="0"/>
              </a:rPr>
              <a:t>torno</a:t>
            </a:r>
            <a:r>
              <a:rPr lang="en-US" sz="2800" dirty="0" smtClean="0">
                <a:latin typeface="Monotype Corsiva" panose="03010101010201010101" pitchFamily="66" charset="0"/>
              </a:rPr>
              <a:t> de um </a:t>
            </a:r>
            <a:r>
              <a:rPr lang="en-US" sz="2800" dirty="0" err="1" smtClean="0">
                <a:latin typeface="Monotype Corsiva" panose="03010101010201010101" pitchFamily="66" charset="0"/>
              </a:rPr>
              <a:t>ponto</a:t>
            </a:r>
            <a:r>
              <a:rPr lang="en-US" sz="2800" dirty="0" smtClean="0">
                <a:latin typeface="Monotype Corsiva" panose="03010101010201010101" pitchFamily="66" charset="0"/>
              </a:rPr>
              <a:t>:</a:t>
            </a:r>
          </a:p>
        </p:txBody>
      </p:sp>
      <p:pic>
        <p:nvPicPr>
          <p:cNvPr id="2050" name="Picture 2" descr="C:\Users\Marcelo Viana\Dropbox\Palestras\Simetrias\ro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000"/>
            <a:ext cx="9144000" cy="752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29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40000" y="18000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Monotype Corsiva" panose="03010101010201010101" pitchFamily="66" charset="0"/>
              </a:rPr>
              <a:t>Inteiro</a:t>
            </a:r>
            <a:r>
              <a:rPr lang="en-US" sz="2800" b="1" dirty="0">
                <a:latin typeface="Monotype Corsiva" panose="03010101010201010101" pitchFamily="66" charset="0"/>
              </a:rPr>
              <a:t> </a:t>
            </a:r>
            <a:r>
              <a:rPr lang="en-US" sz="2800" b="1" dirty="0" smtClean="0">
                <a:latin typeface="Monotype Corsiva" panose="03010101010201010101" pitchFamily="66" charset="0"/>
              </a:rPr>
              <a:t> </a:t>
            </a:r>
            <a:r>
              <a:rPr lang="en-US" sz="2800" b="1" dirty="0" smtClean="0"/>
              <a:t>N</a:t>
            </a:r>
            <a:r>
              <a:rPr lang="en-US" sz="2800" b="1" dirty="0" smtClean="0">
                <a:latin typeface="Monotype Corsiva" panose="03010101010201010101" pitchFamily="66" charset="0"/>
              </a:rPr>
              <a:t> </a:t>
            </a:r>
            <a:r>
              <a:rPr lang="en-US" sz="2800" b="1" dirty="0">
                <a:latin typeface="Monotype Corsiva" panose="03010101010201010101" pitchFamily="66" charset="0"/>
              </a:rPr>
              <a:t>à </a:t>
            </a:r>
            <a:r>
              <a:rPr lang="en-US" sz="2800" b="1" dirty="0" err="1" smtClean="0">
                <a:latin typeface="Monotype Corsiva" panose="03010101010201010101" pitchFamily="66" charset="0"/>
              </a:rPr>
              <a:t>direita</a:t>
            </a:r>
            <a:r>
              <a:rPr lang="en-US" sz="2800" b="1" dirty="0" smtClean="0">
                <a:latin typeface="Monotype Corsiva" panose="03010101010201010101" pitchFamily="66" charset="0"/>
              </a:rPr>
              <a:t> de </a:t>
            </a:r>
            <a:r>
              <a:rPr lang="en-US" sz="2800" b="1" dirty="0" smtClean="0"/>
              <a:t>*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en-US" sz="2800" dirty="0" err="1" smtClean="0">
                <a:latin typeface="Monotype Corsiva" panose="03010101010201010101" pitchFamily="66" charset="0"/>
              </a:rPr>
              <a:t>representa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en-US" sz="2800" dirty="0" smtClean="0"/>
              <a:t>N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en-US" sz="2800" dirty="0" err="1" smtClean="0">
                <a:latin typeface="Monotype Corsiva" panose="03010101010201010101" pitchFamily="66" charset="0"/>
              </a:rPr>
              <a:t>espelhos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en-US" sz="2800" dirty="0" err="1" smtClean="0">
                <a:latin typeface="Monotype Corsiva" panose="03010101010201010101" pitchFamily="66" charset="0"/>
              </a:rPr>
              <a:t>cruzando</a:t>
            </a:r>
            <a:r>
              <a:rPr lang="en-US" sz="2800" dirty="0" smtClean="0">
                <a:latin typeface="Monotype Corsiva" panose="03010101010201010101" pitchFamily="66" charset="0"/>
              </a:rPr>
              <a:t>-se </a:t>
            </a:r>
            <a:r>
              <a:rPr lang="en-US" sz="2800" dirty="0" err="1" smtClean="0">
                <a:latin typeface="Monotype Corsiva" panose="03010101010201010101" pitchFamily="66" charset="0"/>
              </a:rPr>
              <a:t>num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en-US" sz="2800" dirty="0" err="1" smtClean="0">
                <a:latin typeface="Monotype Corsiva" panose="03010101010201010101" pitchFamily="66" charset="0"/>
              </a:rPr>
              <a:t>mesmo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en-US" sz="2800" dirty="0" err="1" smtClean="0">
                <a:latin typeface="Monotype Corsiva" panose="03010101010201010101" pitchFamily="66" charset="0"/>
              </a:rPr>
              <a:t>ponto</a:t>
            </a:r>
            <a:r>
              <a:rPr lang="en-US" sz="2800" dirty="0" smtClean="0">
                <a:latin typeface="Monotype Corsiva" panose="03010101010201010101" pitchFamily="66" charset="0"/>
              </a:rPr>
              <a:t>:</a:t>
            </a:r>
          </a:p>
        </p:txBody>
      </p:sp>
      <p:pic>
        <p:nvPicPr>
          <p:cNvPr id="3075" name="Picture 3" descr="C:\Users\Marcelo Viana\Dropbox\Palestras\Simetrias\rotation_symmet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000"/>
            <a:ext cx="9144000" cy="579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87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40000" y="18000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Monotype Corsiva" panose="03010101010201010101" pitchFamily="66" charset="0"/>
              </a:rPr>
              <a:t>Milagre</a:t>
            </a:r>
            <a:r>
              <a:rPr lang="en-US" sz="2800" b="1" dirty="0" smtClean="0">
                <a:latin typeface="Monotype Corsiva" panose="03010101010201010101" pitchFamily="66" charset="0"/>
              </a:rPr>
              <a:t>  </a:t>
            </a:r>
            <a:r>
              <a:rPr lang="en-US" sz="2800" b="1" dirty="0" smtClean="0"/>
              <a:t>x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en-US" sz="2800" dirty="0" err="1" smtClean="0">
                <a:latin typeface="Monotype Corsiva" panose="03010101010201010101" pitchFamily="66" charset="0"/>
              </a:rPr>
              <a:t>representa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en-US" sz="2800" dirty="0" err="1" smtClean="0">
                <a:latin typeface="Monotype Corsiva" panose="03010101010201010101" pitchFamily="66" charset="0"/>
              </a:rPr>
              <a:t>reflexão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en-US" sz="2800" dirty="0" err="1" smtClean="0">
                <a:latin typeface="Monotype Corsiva" panose="03010101010201010101" pitchFamily="66" charset="0"/>
              </a:rPr>
              <a:t>combinada</a:t>
            </a:r>
            <a:r>
              <a:rPr lang="en-US" sz="2800" dirty="0" smtClean="0">
                <a:latin typeface="Monotype Corsiva" panose="03010101010201010101" pitchFamily="66" charset="0"/>
              </a:rPr>
              <a:t> com </a:t>
            </a:r>
            <a:r>
              <a:rPr lang="en-US" sz="2800" dirty="0" err="1" smtClean="0">
                <a:latin typeface="Monotype Corsiva" panose="03010101010201010101" pitchFamily="66" charset="0"/>
              </a:rPr>
              <a:t>translação</a:t>
            </a:r>
            <a:r>
              <a:rPr lang="en-US" sz="2800" dirty="0" smtClean="0">
                <a:latin typeface="Monotype Corsiva" panose="03010101010201010101" pitchFamily="66" charset="0"/>
              </a:rPr>
              <a:t>: é </a:t>
            </a:r>
            <a:r>
              <a:rPr lang="en-US" sz="2800" dirty="0" err="1" smtClean="0">
                <a:latin typeface="Monotype Corsiva" panose="03010101010201010101" pitchFamily="66" charset="0"/>
              </a:rPr>
              <a:t>possível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en-US" sz="2800" dirty="0" err="1" smtClean="0">
                <a:latin typeface="Monotype Corsiva" panose="03010101010201010101" pitchFamily="66" charset="0"/>
              </a:rPr>
              <a:t>ir</a:t>
            </a:r>
            <a:r>
              <a:rPr lang="en-US" sz="2800" dirty="0" smtClean="0">
                <a:latin typeface="Monotype Corsiva" panose="03010101010201010101" pitchFamily="66" charset="0"/>
              </a:rPr>
              <a:t> de </a:t>
            </a:r>
            <a:r>
              <a:rPr lang="en-US" sz="2800" dirty="0" err="1" smtClean="0">
                <a:latin typeface="Monotype Corsiva" panose="03010101010201010101" pitchFamily="66" charset="0"/>
              </a:rPr>
              <a:t>uma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en-US" sz="2800" dirty="0" err="1" smtClean="0">
                <a:latin typeface="Monotype Corsiva" panose="03010101010201010101" pitchFamily="66" charset="0"/>
              </a:rPr>
              <a:t>figura</a:t>
            </a:r>
            <a:r>
              <a:rPr lang="en-US" sz="2800" dirty="0" smtClean="0">
                <a:latin typeface="Monotype Corsiva" panose="03010101010201010101" pitchFamily="66" charset="0"/>
              </a:rPr>
              <a:t> à </a:t>
            </a:r>
            <a:r>
              <a:rPr lang="en-US" sz="2800" dirty="0" err="1" smtClean="0">
                <a:latin typeface="Monotype Corsiva" panose="03010101010201010101" pitchFamily="66" charset="0"/>
              </a:rPr>
              <a:t>sua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en-US" sz="2800" dirty="0" err="1" smtClean="0">
                <a:latin typeface="Monotype Corsiva" panose="03010101010201010101" pitchFamily="66" charset="0"/>
              </a:rPr>
              <a:t>imagem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en-US" sz="2800" dirty="0" err="1" smtClean="0">
                <a:latin typeface="Monotype Corsiva" panose="03010101010201010101" pitchFamily="66" charset="0"/>
              </a:rPr>
              <a:t>refletida</a:t>
            </a:r>
            <a:r>
              <a:rPr lang="en-US" sz="2800" dirty="0" smtClean="0">
                <a:latin typeface="Monotype Corsiva" panose="03010101010201010101" pitchFamily="66" charset="0"/>
              </a:rPr>
              <a:t>, </a:t>
            </a:r>
            <a:r>
              <a:rPr lang="en-US" sz="2800" dirty="0" err="1" smtClean="0">
                <a:latin typeface="Monotype Corsiva" panose="03010101010201010101" pitchFamily="66" charset="0"/>
              </a:rPr>
              <a:t>sem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en-US" sz="2800" dirty="0" err="1" smtClean="0">
                <a:latin typeface="Monotype Corsiva" panose="03010101010201010101" pitchFamily="66" charset="0"/>
              </a:rPr>
              <a:t>cruzar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en-US" sz="2800" dirty="0" err="1" smtClean="0">
                <a:latin typeface="Monotype Corsiva" panose="03010101010201010101" pitchFamily="66" charset="0"/>
              </a:rPr>
              <a:t>nenhum</a:t>
            </a:r>
            <a:r>
              <a:rPr lang="en-US" sz="2800" dirty="0" smtClean="0">
                <a:latin typeface="Monotype Corsiva" panose="03010101010201010101" pitchFamily="66" charset="0"/>
              </a:rPr>
              <a:t> </a:t>
            </a:r>
            <a:r>
              <a:rPr lang="en-US" sz="2800" dirty="0" err="1" smtClean="0">
                <a:latin typeface="Monotype Corsiva" panose="03010101010201010101" pitchFamily="66" charset="0"/>
              </a:rPr>
              <a:t>espelho</a:t>
            </a:r>
            <a:r>
              <a:rPr lang="en-US" sz="2800" dirty="0" smtClean="0">
                <a:latin typeface="Monotype Corsiva" panose="03010101010201010101" pitchFamily="66" charset="0"/>
              </a:rPr>
              <a:t>:</a:t>
            </a:r>
          </a:p>
        </p:txBody>
      </p:sp>
      <p:pic>
        <p:nvPicPr>
          <p:cNvPr id="5122" name="Picture 2" descr="C:\Users\Marcelo Viana\Dropbox\Palestras\Simetrias\g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55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40000" y="18000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Monotype Corsiva" panose="03010101010201010101" pitchFamily="66" charset="0"/>
              </a:rPr>
              <a:t>Espanto</a:t>
            </a:r>
            <a:r>
              <a:rPr lang="pt-BR" sz="2800" b="1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  </a:t>
            </a:r>
            <a:r>
              <a:rPr lang="pt-BR" sz="2800" b="1" dirty="0" smtClean="0">
                <a:cs typeface="Arial" panose="020B0604020202020204" pitchFamily="34" charset="0"/>
              </a:rPr>
              <a:t>o</a:t>
            </a:r>
            <a:r>
              <a:rPr lang="pt-BR" sz="2800" dirty="0" smtClean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indica que não existem espelhos, nem rotações, nem milagres - então devem existir duas translações distintas:</a:t>
            </a:r>
          </a:p>
        </p:txBody>
      </p:sp>
      <p:pic>
        <p:nvPicPr>
          <p:cNvPr id="3075" name="Picture 3" descr="C:\Users\Marcelo Viana\Dropbox\Palestras\Simetrias\Tamb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000"/>
            <a:ext cx="9144000" cy="60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34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40000" y="18000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Monotype Corsiva" panose="03010101010201010101" pitchFamily="66" charset="0"/>
              </a:rPr>
              <a:t>I</a:t>
            </a:r>
            <a:r>
              <a:rPr lang="en-US" sz="2800" b="1" dirty="0" err="1" smtClean="0">
                <a:latin typeface="Monotype Corsiva" panose="03010101010201010101" pitchFamily="66" charset="0"/>
              </a:rPr>
              <a:t>nfinito</a:t>
            </a:r>
            <a:r>
              <a:rPr lang="en-US" sz="2800" b="1" dirty="0" smtClean="0">
                <a:latin typeface="Monotype Corsiva" panose="03010101010201010101" pitchFamily="66" charset="0"/>
              </a:rPr>
              <a:t> </a:t>
            </a:r>
            <a:r>
              <a:rPr lang="pt-BR" sz="2800" b="1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cs typeface="Arial" panose="020B0604020202020204" pitchFamily="34" charset="0"/>
              </a:rPr>
              <a:t>∞</a:t>
            </a:r>
            <a:r>
              <a:rPr lang="pt-BR" sz="2800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 indica que</a:t>
            </a:r>
            <a:r>
              <a:rPr lang="pt-BR" sz="2800" dirty="0">
                <a:latin typeface="Monotype Corsiva" panose="03010101010201010101" pitchFamily="66" charset="0"/>
                <a:cs typeface="Arial" panose="020B0604020202020204" pitchFamily="34" charset="0"/>
              </a:rPr>
              <a:t> existe uma única translação </a:t>
            </a:r>
            <a:r>
              <a:rPr lang="pt-BR" sz="2800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- o padrão repete-se indefinidamente em uma única direção:</a:t>
            </a:r>
            <a:endParaRPr lang="pt-BR" sz="2800" dirty="0"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C:\Users\Marcelo Viana\Dropbox\Palestras\Simetrias\Vitruv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0000"/>
            <a:ext cx="9144000" cy="292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92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6000" dirty="0" smtClean="0">
                <a:latin typeface="Monotype Corsiva" panose="03010101010201010101" pitchFamily="66" charset="0"/>
              </a:rPr>
              <a:t>Por exemplo:</a:t>
            </a:r>
          </a:p>
          <a:p>
            <a:pPr marL="0" indent="0">
              <a:buNone/>
            </a:pPr>
            <a:endParaRPr lang="pt-BR" sz="54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57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rcelo Viana\Dropbox\Palestras\Simetrias\Spiral_staircas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00" y="0"/>
            <a:ext cx="10308846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0000" y="6120000"/>
            <a:ext cx="532810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Escada Bramante, Museu Vaticano</a:t>
            </a:r>
            <a:endParaRPr lang="pt-BR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1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celo Viana\Dropbox\Palestras\Simetrias\Sim_ast33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6000"/>
            <a:ext cx="9144000" cy="484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40000" y="54000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Monotype Corsiva" panose="03010101010201010101" pitchFamily="66" charset="0"/>
              </a:rPr>
              <a:t>Caleidoscópio: simetria  </a:t>
            </a:r>
            <a:r>
              <a:rPr lang="pt-BR" sz="3200" dirty="0"/>
              <a:t>*</a:t>
            </a:r>
            <a:r>
              <a:rPr lang="pt-BR" sz="3200" dirty="0" smtClean="0"/>
              <a:t>333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1088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755576" y="4446240"/>
            <a:ext cx="7632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latin typeface="+mn-lt"/>
              </a:rPr>
              <a:t>22x                              333                              *333</a:t>
            </a:r>
            <a:endParaRPr lang="pt-BR" sz="2800" dirty="0">
              <a:latin typeface="+mn-lt"/>
            </a:endParaRPr>
          </a:p>
        </p:txBody>
      </p:sp>
      <p:pic>
        <p:nvPicPr>
          <p:cNvPr id="4099" name="Picture 3" descr="C:\Users\Marcelo Viana\Dropbox\Palestras\Simetrias\Figuras_usadas\Sym_Esche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99999"/>
            <a:ext cx="9144000" cy="302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40000" y="54000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Monotype Corsiva" panose="03010101010201010101" pitchFamily="66" charset="0"/>
              </a:rPr>
              <a:t>Algumas simetrias em </a:t>
            </a:r>
            <a:r>
              <a:rPr lang="pt-BR" sz="3200" dirty="0" err="1" smtClean="0">
                <a:latin typeface="Monotype Corsiva" panose="03010101010201010101" pitchFamily="66" charset="0"/>
              </a:rPr>
              <a:t>Escher</a:t>
            </a:r>
            <a:endParaRPr lang="pt-BR" sz="32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6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Marcelo Viana\Dropbox\Palestras\Simetrias\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146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39552" y="163054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2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Simetria</a:t>
            </a:r>
            <a:r>
              <a:rPr lang="pt-BR" sz="3600" b="1" dirty="0" smtClean="0">
                <a:solidFill>
                  <a:schemeClr val="accent2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  </a:t>
            </a:r>
            <a:r>
              <a:rPr lang="pt-BR" sz="36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*∞∞</a:t>
            </a:r>
            <a:r>
              <a:rPr lang="pt-BR" sz="3600" dirty="0" smtClean="0"/>
              <a:t> </a:t>
            </a:r>
            <a:endParaRPr lang="pt-BR" sz="3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Monotype Corsiva" panose="03010101010201010101" pitchFamily="66" charset="0"/>
              </a:rPr>
              <a:t>Simetrias com o símbolo </a:t>
            </a:r>
            <a:r>
              <a:rPr lang="pt-BR" sz="3600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∞ são chamadas </a:t>
            </a:r>
            <a:r>
              <a:rPr lang="pt-BR" sz="3600" dirty="0" smtClean="0">
                <a:solidFill>
                  <a:schemeClr val="accent2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frisos.</a:t>
            </a:r>
            <a:r>
              <a:rPr lang="pt-BR" sz="3600" dirty="0" smtClean="0"/>
              <a:t> </a:t>
            </a:r>
            <a:endParaRPr lang="pt-BR" sz="3600" dirty="0"/>
          </a:p>
        </p:txBody>
      </p:sp>
      <p:sp>
        <p:nvSpPr>
          <p:cNvPr id="17" name="Título 2"/>
          <p:cNvSpPr txBox="1">
            <a:spLocks/>
          </p:cNvSpPr>
          <p:nvPr/>
        </p:nvSpPr>
        <p:spPr>
          <a:xfrm>
            <a:off x="457200" y="52383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dirty="0" smtClean="0">
                <a:latin typeface="Monotype Corsiva" panose="03010101010201010101" pitchFamily="66" charset="0"/>
              </a:rPr>
              <a:t>As demais </a:t>
            </a:r>
            <a:r>
              <a:rPr lang="pt-BR" sz="3600" dirty="0" smtClean="0">
                <a:latin typeface="Monotype Corsiva" panose="03010101010201010101" pitchFamily="66" charset="0"/>
                <a:cs typeface="Arial" panose="020B0604020202020204" pitchFamily="34" charset="0"/>
              </a:rPr>
              <a:t>são chamadas </a:t>
            </a:r>
            <a:r>
              <a:rPr lang="pt-B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papéis de parede.</a:t>
            </a:r>
            <a:r>
              <a:rPr lang="pt-BR" sz="3600" dirty="0" smtClean="0"/>
              <a:t>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78894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9600" dirty="0" smtClean="0">
                <a:latin typeface="Monotype Corsiva" panose="03010101010201010101" pitchFamily="66" charset="0"/>
              </a:rPr>
              <a:t>Teorema Mágico</a:t>
            </a:r>
          </a:p>
          <a:p>
            <a:pPr marL="0" indent="0">
              <a:buNone/>
            </a:pPr>
            <a:endParaRPr lang="pt-BR" sz="54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74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latin typeface="Monotype Corsiva" panose="03010101010201010101" pitchFamily="66" charset="0"/>
              </a:rPr>
              <a:t>Existem exatamente 24 tipos de </a:t>
            </a:r>
            <a:r>
              <a:rPr lang="pt-BR" dirty="0" smtClean="0">
                <a:latin typeface="Monotype Corsiva" panose="03010101010201010101" pitchFamily="66" charset="0"/>
              </a:rPr>
              <a:t>simetria no plano: 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17 papéis de parede </a:t>
            </a:r>
            <a:r>
              <a:rPr lang="pt-BR" dirty="0" smtClean="0">
                <a:latin typeface="Monotype Corsiva" panose="03010101010201010101" pitchFamily="66" charset="0"/>
              </a:rPr>
              <a:t>mais </a:t>
            </a:r>
            <a:r>
              <a:rPr lang="pt-BR" dirty="0">
                <a:solidFill>
                  <a:schemeClr val="accent2"/>
                </a:solidFill>
                <a:latin typeface="Monotype Corsiva" panose="03010101010201010101" pitchFamily="66" charset="0"/>
              </a:rPr>
              <a:t>7 </a:t>
            </a:r>
            <a:r>
              <a:rPr lang="pt-BR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frisos</a:t>
            </a:r>
            <a:r>
              <a:rPr lang="pt-BR" dirty="0" smtClean="0">
                <a:latin typeface="Monotype Corsiva" panose="03010101010201010101" pitchFamily="66" charset="0"/>
              </a:rPr>
              <a:t>: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719499"/>
              </p:ext>
            </p:extLst>
          </p:nvPr>
        </p:nvGraphicFramePr>
        <p:xfrm>
          <a:off x="467544" y="3140968"/>
          <a:ext cx="8208912" cy="3024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6114"/>
                <a:gridCol w="1026114"/>
                <a:gridCol w="1026114"/>
                <a:gridCol w="1026114"/>
                <a:gridCol w="1026114"/>
                <a:gridCol w="1026114"/>
                <a:gridCol w="1026114"/>
                <a:gridCol w="1026114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*632</a:t>
                      </a:r>
                      <a:endParaRPr lang="pt-BR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632</a:t>
                      </a:r>
                      <a:endParaRPr lang="pt-BR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*442</a:t>
                      </a:r>
                      <a:endParaRPr lang="pt-BR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442</a:t>
                      </a:r>
                      <a:endParaRPr lang="pt-BR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*333</a:t>
                      </a:r>
                      <a:endParaRPr lang="pt-BR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*22∞</a:t>
                      </a:r>
                      <a:endParaRPr lang="pt-BR" sz="2400" b="1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22∞</a:t>
                      </a:r>
                      <a:endParaRPr lang="pt-BR" sz="2400" b="1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lang="pt-BR" sz="2400" b="0" dirty="0" smtClean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*</a:t>
                      </a:r>
                      <a:r>
                        <a:rPr lang="pt-BR" sz="2400" b="1" dirty="0" smtClean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∞</a:t>
                      </a:r>
                      <a:endParaRPr lang="pt-BR" sz="2400" b="1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333</a:t>
                      </a:r>
                      <a:endParaRPr lang="pt-BR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*2222</a:t>
                      </a:r>
                      <a:endParaRPr lang="pt-BR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2222</a:t>
                      </a:r>
                      <a:endParaRPr lang="pt-BR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4*2</a:t>
                      </a:r>
                      <a:endParaRPr lang="pt-BR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3*3</a:t>
                      </a:r>
                      <a:endParaRPr lang="pt-BR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2*22</a:t>
                      </a:r>
                      <a:endParaRPr lang="pt-BR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*∞∞</a:t>
                      </a:r>
                      <a:endParaRPr lang="pt-BR" sz="2400" b="1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∞∞</a:t>
                      </a:r>
                      <a:endParaRPr lang="pt-BR" sz="2400" b="1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22*</a:t>
                      </a:r>
                      <a:endParaRPr lang="pt-BR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**</a:t>
                      </a:r>
                      <a:endParaRPr lang="pt-BR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*x</a:t>
                      </a:r>
                      <a:endParaRPr lang="pt-BR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xx</a:t>
                      </a:r>
                      <a:endParaRPr lang="pt-BR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22x</a:t>
                      </a:r>
                      <a:endParaRPr lang="pt-BR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endParaRPr lang="pt-BR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∞*</a:t>
                      </a:r>
                      <a:endParaRPr lang="pt-BR" sz="2400" b="1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2"/>
                          </a:solidFill>
                          <a:latin typeface="+mn-lt"/>
                          <a:cs typeface="Arial" panose="020B0604020202020204" pitchFamily="34" charset="0"/>
                        </a:rPr>
                        <a:t>∞x</a:t>
                      </a:r>
                      <a:endParaRPr lang="pt-BR" sz="2400" b="1" dirty="0">
                        <a:solidFill>
                          <a:schemeClr val="accent2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7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6000" dirty="0" smtClean="0">
                <a:latin typeface="Monotype Corsiva" panose="03010101010201010101" pitchFamily="66" charset="0"/>
              </a:rPr>
              <a:t>Todos estes tipos de simetrias podem ser encontrados nas artes decorativas desde a antiguidade!</a:t>
            </a:r>
            <a:endParaRPr lang="pt-BR" sz="60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81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 smtClean="0">
                <a:latin typeface="Monotype Corsiva" panose="03010101010201010101" pitchFamily="66" charset="0"/>
              </a:rPr>
              <a:t>Por exemplo, todos os 7 frisos estão realizados em cerâmicas da Mesopotâmia (Suméria ~5.000 a.C.)</a:t>
            </a:r>
            <a:endParaRPr lang="pt-BR" sz="26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pt-BR" sz="2600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pt-BR" sz="26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Marcelo Viana\Dropbox\Palestras\Simetrias\Friso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5408800"/>
            <a:ext cx="3600000" cy="94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celo Viana\Dropbox\Palestras\Simetrias\Fris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628800"/>
            <a:ext cx="3600000" cy="97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celo Viana\Dropbox\Palestras\Simetrias\Fris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2168800"/>
            <a:ext cx="3600000" cy="94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rcelo Viana\Dropbox\Palestras\Simetrias\Friso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2888800"/>
            <a:ext cx="3600000" cy="94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rcelo Viana\Dropbox\Palestras\Simetrias\Friso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3428800"/>
            <a:ext cx="3600000" cy="94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rcelo Viana\Dropbox\Palestras\Simetrias\Friso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4148800"/>
            <a:ext cx="3600000" cy="94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rcelo Viana\Dropbox\Palestras\Simetrias\Friso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4688800"/>
            <a:ext cx="3600000" cy="97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6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800" dirty="0" smtClean="0">
                <a:latin typeface="Monotype Corsiva" panose="03010101010201010101" pitchFamily="66" charset="0"/>
              </a:rPr>
              <a:t>Os </a:t>
            </a:r>
            <a:r>
              <a:rPr lang="pt-BR" sz="4800" dirty="0">
                <a:latin typeface="Monotype Corsiva" panose="03010101010201010101" pitchFamily="66" charset="0"/>
              </a:rPr>
              <a:t>artistas que construíram esses padrões </a:t>
            </a:r>
            <a:r>
              <a:rPr lang="pt-BR" sz="4800" dirty="0" smtClean="0">
                <a:latin typeface="Monotype Corsiva" panose="03010101010201010101" pitchFamily="66" charset="0"/>
              </a:rPr>
              <a:t>o </a:t>
            </a:r>
            <a:r>
              <a:rPr lang="pt-BR" sz="4800" dirty="0">
                <a:latin typeface="Monotype Corsiva" panose="03010101010201010101" pitchFamily="66" charset="0"/>
              </a:rPr>
              <a:t>fizeram de forma intuitiva.</a:t>
            </a:r>
          </a:p>
          <a:p>
            <a:pPr marL="0" indent="0" algn="ctr">
              <a:buNone/>
            </a:pPr>
            <a:endParaRPr lang="pt-BR" sz="4800" dirty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pt-BR" sz="4800" dirty="0">
                <a:latin typeface="Monotype Corsiva" panose="03010101010201010101" pitchFamily="66" charset="0"/>
              </a:rPr>
              <a:t>Só no século 20 a matemática </a:t>
            </a:r>
            <a:r>
              <a:rPr lang="pt-BR" sz="4800" dirty="0" smtClean="0">
                <a:latin typeface="Monotype Corsiva" panose="03010101010201010101" pitchFamily="66" charset="0"/>
              </a:rPr>
              <a:t>veio </a:t>
            </a:r>
            <a:r>
              <a:rPr lang="pt-BR" sz="4800" dirty="0">
                <a:latin typeface="Monotype Corsiva" panose="03010101010201010101" pitchFamily="66" charset="0"/>
              </a:rPr>
              <a:t>determinar os limites absolutos dessa intuição (Teorema Mágico) </a:t>
            </a:r>
            <a:r>
              <a:rPr lang="pt-BR" sz="4800" dirty="0" smtClean="0">
                <a:latin typeface="Monotype Corsiva" panose="03010101010201010101" pitchFamily="66" charset="0"/>
              </a:rPr>
              <a:t>.</a:t>
            </a:r>
            <a:endParaRPr lang="pt-BR" sz="4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9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6000" dirty="0" smtClean="0">
                <a:latin typeface="Monotype Corsiva" panose="03010101010201010101" pitchFamily="66" charset="0"/>
              </a:rPr>
              <a:t>Mas não precisamos ir tão longe:</a:t>
            </a:r>
            <a:endParaRPr lang="pt-BR" sz="60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830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80000" y="5096069"/>
            <a:ext cx="5328504" cy="709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dirty="0" smtClean="0">
                <a:latin typeface="Monotype Corsiva" panose="03010101010201010101" pitchFamily="66" charset="0"/>
              </a:rPr>
              <a:t>Simetria </a:t>
            </a:r>
            <a:r>
              <a:rPr lang="pt-BR" sz="2800" dirty="0" smtClean="0">
                <a:latin typeface="+mn-lt"/>
              </a:rPr>
              <a:t>22*</a:t>
            </a:r>
            <a:endParaRPr lang="pt-BR" sz="2800" dirty="0">
              <a:latin typeface="+mn-lt"/>
            </a:endParaRPr>
          </a:p>
        </p:txBody>
      </p:sp>
      <p:pic>
        <p:nvPicPr>
          <p:cNvPr id="6146" name="Picture 2" descr="C:\Users\Marcelo Viana\Dropbox\Palestras\Simetrias\Copacab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6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rcelo Viana\Dropbox\Palestras\Simetrias\Copacabanabi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04" y="5096069"/>
            <a:ext cx="3600000" cy="171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0000" y="6120000"/>
            <a:ext cx="446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Copacabana, Rio de Janeiro</a:t>
            </a:r>
            <a:endParaRPr lang="pt-BR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3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celo Viana\Dropbox\Palestras\Simetrias\Alhamb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000" y="0"/>
            <a:ext cx="12361346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80000" y="6120000"/>
            <a:ext cx="305999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Alhambra</a:t>
            </a:r>
            <a:r>
              <a:rPr lang="pt-BR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Granada</a:t>
            </a:r>
            <a:endParaRPr lang="pt-BR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80000" y="4923376"/>
            <a:ext cx="6228504" cy="74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dirty="0" smtClean="0">
                <a:latin typeface="Monotype Corsiva" panose="03010101010201010101" pitchFamily="66" charset="0"/>
              </a:rPr>
              <a:t>Simetria </a:t>
            </a:r>
            <a:r>
              <a:rPr lang="pt-BR" sz="2800" dirty="0" smtClean="0">
                <a:latin typeface="+mn-lt"/>
              </a:rPr>
              <a:t>2222</a:t>
            </a:r>
            <a:endParaRPr lang="pt-BR" sz="2800" dirty="0">
              <a:latin typeface="+mn-lt"/>
            </a:endParaRPr>
          </a:p>
        </p:txBody>
      </p:sp>
      <p:pic>
        <p:nvPicPr>
          <p:cNvPr id="1026" name="Picture 2" descr="C:\Users\Marcelo Viana\Dropbox\Palestras\Simetrias\Calçada_SP_ADB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504" y="4923376"/>
            <a:ext cx="270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celo Viana\Dropbox\Palestras\Simetrias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>
            <a:spLocks noChangeAspect="1"/>
          </p:cNvSpPr>
          <p:nvPr/>
        </p:nvSpPr>
        <p:spPr>
          <a:xfrm>
            <a:off x="7110000" y="5562000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>
            <a:off x="7380000" y="5562000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>
            <a:off x="7506000" y="5436000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>
            <a:spLocks noChangeAspect="1"/>
          </p:cNvSpPr>
          <p:nvPr/>
        </p:nvSpPr>
        <p:spPr>
          <a:xfrm>
            <a:off x="7254000" y="5436000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80000" y="612000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Calçada Paulista, São Paulo</a:t>
            </a:r>
            <a:endParaRPr lang="pt-BR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7"/>
          <p:cNvPicPr>
            <a:picLocks noChangeAspect="1"/>
          </p:cNvPicPr>
          <p:nvPr/>
        </p:nvPicPr>
        <p:blipFill>
          <a:blip r:embed="rId2" cstate="print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00000"/>
            <a:ext cx="9144000" cy="5059863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CaixaDeTexto 4"/>
          <p:cNvSpPr txBox="1"/>
          <p:nvPr/>
        </p:nvSpPr>
        <p:spPr>
          <a:xfrm>
            <a:off x="540000" y="54000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latin typeface="Monotype Corsiva" panose="03010101010201010101" pitchFamily="66" charset="0"/>
              </a:rPr>
              <a:t>A Rota da Simetria em Lisboa</a:t>
            </a:r>
            <a:endParaRPr lang="pt-BR" sz="40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7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arcelo Viana\Dropbox\Palestras\Simetrias\Sym_44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400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80000" y="4755781"/>
            <a:ext cx="5616136" cy="761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dirty="0" smtClean="0">
                <a:latin typeface="Monotype Corsiva" panose="03010101010201010101" pitchFamily="66" charset="0"/>
              </a:rPr>
              <a:t>Simetria </a:t>
            </a:r>
            <a:r>
              <a:rPr lang="pt-BR" sz="2800" dirty="0" smtClean="0">
                <a:latin typeface="+mn-lt"/>
              </a:rPr>
              <a:t>442</a:t>
            </a:r>
            <a:endParaRPr lang="pt-BR" sz="2800" dirty="0">
              <a:latin typeface="+mn-lt"/>
            </a:endParaRPr>
          </a:p>
        </p:txBody>
      </p:sp>
      <p:pic>
        <p:nvPicPr>
          <p:cNvPr id="7174" name="Picture 6" descr="C:\Users\Marcelo Viana\Dropbox\Palestras\Simetrias\Sym_44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04" y="4755780"/>
            <a:ext cx="3240000" cy="205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0000" y="612000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Praça dos Restauradores, Lisboa</a:t>
            </a:r>
            <a:endParaRPr lang="pt-BR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celo Viana\Dropbox\Palestras\Simetrias\Sym_ast22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00"/>
            <a:ext cx="9144000" cy="630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arcelo Viana\Dropbox\Palestras\Simetrias\Sym_ast222bi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04" y="4723517"/>
            <a:ext cx="3240000" cy="208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80000" y="4723517"/>
            <a:ext cx="5688504" cy="793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dirty="0" smtClean="0">
                <a:latin typeface="Monotype Corsiva" panose="03010101010201010101" pitchFamily="66" charset="0"/>
              </a:rPr>
              <a:t>Simetria </a:t>
            </a:r>
            <a:r>
              <a:rPr lang="pt-BR" sz="2800" dirty="0" smtClean="0">
                <a:latin typeface="+mn-lt"/>
              </a:rPr>
              <a:t>*2222</a:t>
            </a:r>
            <a:endParaRPr lang="pt-BR" sz="2800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0000" y="612000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Capela de Santo Amaro, Lisboa</a:t>
            </a:r>
            <a:endParaRPr lang="pt-BR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80000" y="4703983"/>
            <a:ext cx="5616496" cy="669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200" dirty="0" smtClean="0">
                <a:latin typeface="Monotype Corsiva" panose="03010101010201010101" pitchFamily="66" charset="0"/>
              </a:rPr>
              <a:t>Simetria </a:t>
            </a:r>
            <a:r>
              <a:rPr lang="pt-BR" sz="3200" dirty="0" smtClean="0">
                <a:latin typeface="+mn-lt"/>
              </a:rPr>
              <a:t>**</a:t>
            </a:r>
            <a:endParaRPr lang="pt-BR" sz="3200" dirty="0">
              <a:latin typeface="+mn-lt"/>
            </a:endParaRPr>
          </a:p>
        </p:txBody>
      </p:sp>
      <p:pic>
        <p:nvPicPr>
          <p:cNvPr id="5" name="Picture 4" descr="C:\Users\Marcelo Viana\Dropbox\Palestras\Simetrias\Sym_astas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0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arcelo Viana\Dropbox\Palestras\Simetrias\Sym_astastbi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96" y="4703983"/>
            <a:ext cx="3240000" cy="210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80000" y="6120000"/>
            <a:ext cx="561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Praça do </a:t>
            </a:r>
            <a:r>
              <a:rPr lang="pt-BR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Município,Funchal</a:t>
            </a:r>
            <a:endParaRPr lang="pt-BR" sz="32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88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80000" y="4680000"/>
            <a:ext cx="5544000" cy="765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dirty="0" smtClean="0">
                <a:latin typeface="Monotype Corsiva" panose="03010101010201010101" pitchFamily="66" charset="0"/>
              </a:rPr>
              <a:t>Simetria </a:t>
            </a:r>
            <a:r>
              <a:rPr lang="pt-BR" sz="2800" dirty="0" smtClean="0">
                <a:latin typeface="+mn-lt"/>
              </a:rPr>
              <a:t>*x</a:t>
            </a:r>
            <a:endParaRPr lang="pt-BR" sz="2800" dirty="0">
              <a:latin typeface="+mn-lt"/>
            </a:endParaRPr>
          </a:p>
        </p:txBody>
      </p:sp>
      <p:pic>
        <p:nvPicPr>
          <p:cNvPr id="10243" name="Picture 3" descr="C:\Users\Marcelo Viana\Dropbox\Palestras\Simetrias\Sym_astxbi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04" y="4653376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0000" y="612000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Monotype Corsiva" panose="03010101010201010101" pitchFamily="66" charset="0"/>
              </a:rPr>
              <a:t>Instituto Superior </a:t>
            </a:r>
            <a:r>
              <a:rPr lang="pt-BR" sz="3200" dirty="0" smtClean="0">
                <a:latin typeface="Monotype Corsiva" panose="03010101010201010101" pitchFamily="66" charset="0"/>
              </a:rPr>
              <a:t>Técnico, Lisboa</a:t>
            </a:r>
            <a:endParaRPr lang="pt-BR" sz="3200" dirty="0">
              <a:latin typeface="Monotype Corsiva" panose="03010101010201010101" pitchFamily="66" charset="0"/>
            </a:endParaRPr>
          </a:p>
        </p:txBody>
      </p:sp>
      <p:pic>
        <p:nvPicPr>
          <p:cNvPr id="1028" name="Picture 4" descr="C:\Users\Marcelo Viana\Dropbox\Palestras\Simetrias\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53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760000" y="180000"/>
            <a:ext cx="3312368" cy="1808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>
                <a:latin typeface="Monotype Corsiva" panose="03010101010201010101" pitchFamily="66" charset="0"/>
              </a:rPr>
              <a:t>Igreja de S. Julião</a:t>
            </a:r>
          </a:p>
          <a:p>
            <a:pPr algn="l"/>
            <a:r>
              <a:rPr lang="pt-BR" sz="3200" dirty="0">
                <a:latin typeface="Monotype Corsiva" panose="03010101010201010101" pitchFamily="66" charset="0"/>
              </a:rPr>
              <a:t>Lisboa</a:t>
            </a:r>
          </a:p>
          <a:p>
            <a:pPr algn="l"/>
            <a:endParaRPr lang="pt-BR" sz="3200" dirty="0" smtClean="0">
              <a:latin typeface="Monotype Corsiva" panose="03010101010201010101" pitchFamily="66" charset="0"/>
            </a:endParaRPr>
          </a:p>
          <a:p>
            <a:pPr algn="r"/>
            <a:r>
              <a:rPr lang="pt-BR" sz="3000" dirty="0" smtClean="0">
                <a:latin typeface="Monotype Corsiva" panose="03010101010201010101" pitchFamily="66" charset="0"/>
              </a:rPr>
              <a:t>Simetria </a:t>
            </a:r>
            <a:r>
              <a:rPr lang="pt-BR" sz="3000" dirty="0" smtClean="0">
                <a:latin typeface="+mn-lt"/>
              </a:rPr>
              <a:t>2*</a:t>
            </a:r>
            <a:r>
              <a:rPr lang="pt-BR" sz="3000" b="1" dirty="0" smtClean="0">
                <a:latin typeface="+mn-lt"/>
                <a:cs typeface="Arial" panose="020B0604020202020204" pitchFamily="34" charset="0"/>
              </a:rPr>
              <a:t>∞</a:t>
            </a:r>
            <a:endParaRPr lang="pt-BR" sz="3000" dirty="0">
              <a:latin typeface="+mn-lt"/>
            </a:endParaRPr>
          </a:p>
        </p:txBody>
      </p:sp>
      <p:pic>
        <p:nvPicPr>
          <p:cNvPr id="11266" name="Picture 2" descr="C:\Users\Marcelo Viana\Dropbox\Palestras\Simetrias\Sym_2astinfbi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00" y="2052001"/>
            <a:ext cx="3168000" cy="84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Marcelo Viana\Dropbox\Palestras\Simetrias\Sym_2astin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5544000" cy="27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5940000" y="3600000"/>
            <a:ext cx="3132368" cy="1791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>
                <a:latin typeface="Monotype Corsiva" panose="03010101010201010101" pitchFamily="66" charset="0"/>
              </a:rPr>
              <a:t>Largo do Chiado</a:t>
            </a:r>
          </a:p>
          <a:p>
            <a:pPr algn="l"/>
            <a:r>
              <a:rPr lang="pt-BR" sz="3200" dirty="0">
                <a:latin typeface="Monotype Corsiva" panose="03010101010201010101" pitchFamily="66" charset="0"/>
              </a:rPr>
              <a:t>Lisboa</a:t>
            </a:r>
          </a:p>
          <a:p>
            <a:pPr algn="l"/>
            <a:endParaRPr lang="pt-BR" sz="3200" dirty="0" smtClean="0">
              <a:latin typeface="Monotype Corsiva" panose="03010101010201010101" pitchFamily="66" charset="0"/>
            </a:endParaRPr>
          </a:p>
          <a:p>
            <a:pPr algn="r"/>
            <a:r>
              <a:rPr lang="pt-BR" sz="3000" dirty="0" smtClean="0">
                <a:latin typeface="Monotype Corsiva" panose="03010101010201010101" pitchFamily="66" charset="0"/>
              </a:rPr>
              <a:t>Simetria </a:t>
            </a:r>
            <a:r>
              <a:rPr lang="pt-BR" sz="3000" b="1" dirty="0" smtClean="0">
                <a:latin typeface="+mn-lt"/>
                <a:cs typeface="Arial" panose="020B0604020202020204" pitchFamily="34" charset="0"/>
              </a:rPr>
              <a:t>*∞∞</a:t>
            </a:r>
            <a:endParaRPr lang="pt-BR" sz="3000" dirty="0">
              <a:latin typeface="+mn-lt"/>
            </a:endParaRPr>
          </a:p>
        </p:txBody>
      </p:sp>
      <p:pic>
        <p:nvPicPr>
          <p:cNvPr id="11268" name="Picture 4" descr="C:\Users\Marcelo Viana\Dropbox\Palestras\Simetrias\sym_astinfinfbi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00" y="5472000"/>
            <a:ext cx="325811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Marcelo Viana\Dropbox\Palestras\Simetrias\Sym_astinfinf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3600000"/>
            <a:ext cx="5544000" cy="27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27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4334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latin typeface="Monotype Corsiva" panose="03010101010201010101" pitchFamily="66" charset="0"/>
            </a:endParaRPr>
          </a:p>
          <a:p>
            <a:pPr marL="0" indent="0" algn="just">
              <a:buNone/>
            </a:pPr>
            <a:r>
              <a:rPr lang="pt-BR" dirty="0">
                <a:latin typeface="Monotype Corsiva" panose="03010101010201010101" pitchFamily="66" charset="0"/>
              </a:rPr>
              <a:t>N</a:t>
            </a:r>
            <a:r>
              <a:rPr lang="pt-BR" dirty="0" smtClean="0">
                <a:latin typeface="Monotype Corsiva" panose="03010101010201010101" pitchFamily="66" charset="0"/>
              </a:rPr>
              <a:t>as </a:t>
            </a:r>
            <a:r>
              <a:rPr lang="pt-BR" dirty="0">
                <a:latin typeface="Monotype Corsiva" panose="03010101010201010101" pitchFamily="66" charset="0"/>
              </a:rPr>
              <a:t>calçadas de </a:t>
            </a:r>
            <a:r>
              <a:rPr lang="pt-BR" dirty="0" smtClean="0">
                <a:latin typeface="Monotype Corsiva" panose="03010101010201010101" pitchFamily="66" charset="0"/>
              </a:rPr>
              <a:t>Lisboa, já foram detectados </a:t>
            </a:r>
            <a:r>
              <a:rPr lang="pt-BR" b="1" i="1" dirty="0">
                <a:latin typeface="Monotype Corsiva" panose="03010101010201010101" pitchFamily="66" charset="0"/>
              </a:rPr>
              <a:t>todos</a:t>
            </a:r>
            <a:r>
              <a:rPr lang="pt-BR" dirty="0">
                <a:latin typeface="Monotype Corsiva" panose="03010101010201010101" pitchFamily="66" charset="0"/>
              </a:rPr>
              <a:t> os tipos de </a:t>
            </a:r>
            <a:r>
              <a:rPr lang="pt-BR" dirty="0" smtClean="0">
                <a:latin typeface="Monotype Corsiva" panose="03010101010201010101" pitchFamily="66" charset="0"/>
              </a:rPr>
              <a:t>frisos e </a:t>
            </a:r>
            <a:r>
              <a:rPr lang="pt-BR" i="1" dirty="0" smtClean="0">
                <a:latin typeface="Monotype Corsiva" panose="03010101010201010101" pitchFamily="66" charset="0"/>
              </a:rPr>
              <a:t>11 </a:t>
            </a:r>
            <a:r>
              <a:rPr lang="pt-BR" i="1" dirty="0">
                <a:latin typeface="Monotype Corsiva" panose="03010101010201010101" pitchFamily="66" charset="0"/>
              </a:rPr>
              <a:t>dos 17</a:t>
            </a:r>
            <a:r>
              <a:rPr lang="pt-BR" dirty="0">
                <a:latin typeface="Monotype Corsiva" panose="03010101010201010101" pitchFamily="66" charset="0"/>
              </a:rPr>
              <a:t> tipos </a:t>
            </a:r>
            <a:r>
              <a:rPr lang="pt-BR" dirty="0" smtClean="0">
                <a:latin typeface="Monotype Corsiva" panose="03010101010201010101" pitchFamily="66" charset="0"/>
              </a:rPr>
              <a:t>de papel de parede.</a:t>
            </a:r>
          </a:p>
          <a:p>
            <a:pPr marL="0" indent="0" algn="just">
              <a:buNone/>
            </a:pPr>
            <a:r>
              <a:rPr lang="pt-BR" dirty="0">
                <a:latin typeface="Monotype Corsiva" panose="03010101010201010101" pitchFamily="66" charset="0"/>
              </a:rPr>
              <a:t> </a:t>
            </a:r>
            <a:br>
              <a:rPr lang="pt-BR" dirty="0">
                <a:latin typeface="Monotype Corsiva" panose="03010101010201010101" pitchFamily="66" charset="0"/>
              </a:rPr>
            </a:br>
            <a:r>
              <a:rPr lang="pt-BR" dirty="0" smtClean="0">
                <a:latin typeface="Monotype Corsiva" panose="03010101010201010101" pitchFamily="66" charset="0"/>
              </a:rPr>
              <a:t>As exceções (até o momento...) são:</a:t>
            </a:r>
            <a:endParaRPr lang="pt-BR" dirty="0" smtClean="0"/>
          </a:p>
          <a:p>
            <a:pPr marL="514350" indent="-514350" algn="ctr">
              <a:buAutoNum type="arabicPlain" startAt="632"/>
            </a:pPr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333      *333      22x      4*2      o</a:t>
            </a:r>
          </a:p>
          <a:p>
            <a:pPr marL="514350" indent="-514350" algn="ctr">
              <a:buAutoNum type="arabicPlain" startAt="632"/>
            </a:pPr>
            <a:endParaRPr lang="pt-BR" dirty="0">
              <a:solidFill>
                <a:schemeClr val="tx2">
                  <a:lumMod val="60000"/>
                  <a:lumOff val="40000"/>
                </a:schemeClr>
              </a:solidFill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pt-BR" dirty="0">
                <a:latin typeface="Monotype Corsiva" panose="03010101010201010101" pitchFamily="66" charset="0"/>
              </a:rPr>
              <a:t>O padrão </a:t>
            </a:r>
            <a:r>
              <a:rPr lang="pt-BR" dirty="0">
                <a:latin typeface="Bahnschrift Light" panose="020B0502040204020203" pitchFamily="34" charset="0"/>
              </a:rPr>
              <a:t>4*2</a:t>
            </a:r>
            <a:r>
              <a:rPr lang="pt-BR" dirty="0">
                <a:latin typeface="Monotype Corsiva" panose="03010101010201010101" pitchFamily="66" charset="0"/>
              </a:rPr>
              <a:t> foi encontrado na cidade de Guimarães. </a:t>
            </a:r>
            <a:endParaRPr lang="pt-BR" dirty="0" smtClean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8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celo Viana\Dropbox\Palestras\Simetrias\missing_ast33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880002"/>
            <a:ext cx="6264000" cy="152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arcelo Viana\Dropbox\Palestras\Simetrias\missing_33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4680001"/>
            <a:ext cx="6264000" cy="15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arcelo Viana\Dropbox\Palestras\Simetrias\missing_63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0002"/>
            <a:ext cx="6264000" cy="152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3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dirty="0" smtClean="0">
                <a:latin typeface="Monotype Corsiva" panose="03010101010201010101" pitchFamily="66" charset="0"/>
              </a:rPr>
              <a:t>Padrões em falta nas calçadas portuguesas:</a:t>
            </a:r>
            <a:endParaRPr lang="pt-BR" sz="36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444208" y="1196752"/>
            <a:ext cx="262816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latin typeface="+mn-lt"/>
              </a:rPr>
              <a:t>632</a:t>
            </a:r>
            <a:endParaRPr lang="pt-BR" sz="3800" dirty="0"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44208" y="2996952"/>
            <a:ext cx="262816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+mn-lt"/>
              </a:rPr>
              <a:t>*</a:t>
            </a:r>
            <a:r>
              <a:rPr lang="pt-BR" sz="3200" dirty="0" smtClean="0">
                <a:latin typeface="+mn-lt"/>
              </a:rPr>
              <a:t>333</a:t>
            </a:r>
            <a:endParaRPr lang="pt-BR" sz="3800" dirty="0">
              <a:latin typeface="+mn-lt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516216" y="4798800"/>
            <a:ext cx="262816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latin typeface="+mn-lt"/>
              </a:rPr>
              <a:t>333</a:t>
            </a:r>
            <a:endParaRPr lang="pt-BR" sz="3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063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3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dirty="0" smtClean="0">
                <a:latin typeface="Monotype Corsiva" panose="03010101010201010101" pitchFamily="66" charset="0"/>
              </a:rPr>
              <a:t>Padrões em falta nas calçadas portuguesas:</a:t>
            </a:r>
            <a:endParaRPr lang="pt-BR" sz="36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444208" y="1196752"/>
            <a:ext cx="262816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latin typeface="+mn-lt"/>
              </a:rPr>
              <a:t>22x</a:t>
            </a:r>
            <a:endParaRPr lang="pt-BR" sz="3800" dirty="0"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44208" y="2996952"/>
            <a:ext cx="262816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+mn-lt"/>
              </a:rPr>
              <a:t>o</a:t>
            </a:r>
            <a:endParaRPr lang="pt-BR" sz="3800" dirty="0">
              <a:latin typeface="+mn-lt"/>
            </a:endParaRPr>
          </a:p>
        </p:txBody>
      </p:sp>
      <p:pic>
        <p:nvPicPr>
          <p:cNvPr id="9218" name="Picture 2" descr="C:\Users\Marcelo Viana\Dropbox\Palestras\Simetrias\missing_22as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080002"/>
            <a:ext cx="6264000" cy="15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arcelo Viana\Dropbox\Palestras\Simetrias\missing_o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880002"/>
            <a:ext cx="6264000" cy="15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2"/>
          <p:cNvSpPr txBox="1">
            <a:spLocks/>
          </p:cNvSpPr>
          <p:nvPr/>
        </p:nvSpPr>
        <p:spPr>
          <a:xfrm>
            <a:off x="395536" y="501317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dirty="0" smtClean="0">
                <a:latin typeface="Monotype Corsiva" panose="03010101010201010101" pitchFamily="66" charset="0"/>
              </a:rPr>
              <a:t>Boa busca!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22836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arcelo Viana\Dropbox\Palestras\Simetrias\Architectur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00"/>
            <a:ext cx="9144000" cy="713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0000" y="6120000"/>
            <a:ext cx="399609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Edifício </a:t>
            </a:r>
            <a:r>
              <a:rPr lang="pt-BR" sz="32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Gherkin</a:t>
            </a:r>
            <a:r>
              <a:rPr lang="pt-BR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Londres</a:t>
            </a:r>
            <a:endParaRPr lang="pt-BR" sz="32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1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512000"/>
            <a:ext cx="4104000" cy="511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28000" y="1511999"/>
            <a:ext cx="3960440" cy="5115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Monotype Corsiva" panose="03010101010201010101" pitchFamily="66" charset="0"/>
              </a:rPr>
              <a:t>The symmetries of things</a:t>
            </a:r>
          </a:p>
          <a:p>
            <a:endParaRPr lang="en-US" sz="3200" dirty="0">
              <a:latin typeface="Monotype Corsiva" panose="03010101010201010101" pitchFamily="66" charset="0"/>
            </a:endParaRPr>
          </a:p>
          <a:p>
            <a:r>
              <a:rPr lang="en-US" sz="3200" dirty="0" smtClean="0">
                <a:latin typeface="Monotype Corsiva" panose="03010101010201010101" pitchFamily="66" charset="0"/>
              </a:rPr>
              <a:t>John </a:t>
            </a:r>
            <a:r>
              <a:rPr lang="en-US" sz="3200" dirty="0">
                <a:latin typeface="Monotype Corsiva" panose="03010101010201010101" pitchFamily="66" charset="0"/>
              </a:rPr>
              <a:t>H. Conway</a:t>
            </a:r>
            <a:r>
              <a:rPr lang="en-US" sz="3200" dirty="0" smtClean="0">
                <a:latin typeface="Monotype Corsiva" panose="03010101010201010101" pitchFamily="66" charset="0"/>
              </a:rPr>
              <a:t>,</a:t>
            </a:r>
          </a:p>
          <a:p>
            <a:r>
              <a:rPr lang="en-US" sz="3200" dirty="0" smtClean="0">
                <a:latin typeface="Monotype Corsiva" panose="03010101010201010101" pitchFamily="66" charset="0"/>
              </a:rPr>
              <a:t>Heidi </a:t>
            </a:r>
            <a:r>
              <a:rPr lang="en-US" sz="3200" dirty="0" err="1">
                <a:latin typeface="Monotype Corsiva" panose="03010101010201010101" pitchFamily="66" charset="0"/>
              </a:rPr>
              <a:t>Burgiel</a:t>
            </a:r>
            <a:r>
              <a:rPr lang="en-US" sz="3200" dirty="0" smtClean="0">
                <a:latin typeface="Monotype Corsiva" panose="03010101010201010101" pitchFamily="66" charset="0"/>
              </a:rPr>
              <a:t>,</a:t>
            </a:r>
          </a:p>
          <a:p>
            <a:r>
              <a:rPr lang="en-US" sz="3200" dirty="0" smtClean="0">
                <a:latin typeface="Monotype Corsiva" panose="03010101010201010101" pitchFamily="66" charset="0"/>
              </a:rPr>
              <a:t>Chaim Goodman-Strauss</a:t>
            </a:r>
          </a:p>
          <a:p>
            <a:endParaRPr lang="en-US" sz="3200" dirty="0">
              <a:latin typeface="Monotype Corsiva" panose="03010101010201010101" pitchFamily="66" charset="0"/>
            </a:endParaRPr>
          </a:p>
          <a:p>
            <a:r>
              <a:rPr lang="en-US" sz="3200" dirty="0" smtClean="0">
                <a:latin typeface="Monotype Corsiva" panose="03010101010201010101" pitchFamily="66" charset="0"/>
              </a:rPr>
              <a:t>2008</a:t>
            </a:r>
            <a:endParaRPr lang="en-US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celo Viana\Dropbox\Palestras\Simetrias\CT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6" y="2160000"/>
            <a:ext cx="7612036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860032" y="2160000"/>
            <a:ext cx="3960440" cy="35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800" dirty="0" err="1" smtClean="0">
                <a:latin typeface="Monotype Corsiva" panose="03010101010201010101" pitchFamily="66" charset="0"/>
              </a:rPr>
              <a:t>Simetria</a:t>
            </a:r>
            <a:r>
              <a:rPr lang="en-US" sz="4800" dirty="0" smtClean="0">
                <a:latin typeface="Monotype Corsiva" panose="03010101010201010101" pitchFamily="66" charset="0"/>
              </a:rPr>
              <a:t> </a:t>
            </a:r>
            <a:r>
              <a:rPr lang="en-US" sz="4800" dirty="0" err="1" smtClean="0">
                <a:latin typeface="Monotype Corsiva" panose="03010101010201010101" pitchFamily="66" charset="0"/>
              </a:rPr>
              <a:t>passo</a:t>
            </a:r>
            <a:r>
              <a:rPr lang="en-US" sz="4800" dirty="0" smtClean="0">
                <a:latin typeface="Monotype Corsiva" panose="03010101010201010101" pitchFamily="66" charset="0"/>
              </a:rPr>
              <a:t> a </a:t>
            </a:r>
            <a:r>
              <a:rPr lang="en-US" sz="4800" dirty="0" err="1" smtClean="0">
                <a:latin typeface="Monotype Corsiva" panose="03010101010201010101" pitchFamily="66" charset="0"/>
              </a:rPr>
              <a:t>passo</a:t>
            </a:r>
            <a:endParaRPr lang="en-US" sz="4800" dirty="0" smtClean="0">
              <a:latin typeface="Monotype Corsiva" panose="03010101010201010101" pitchFamily="66" charset="0"/>
            </a:endParaRPr>
          </a:p>
          <a:p>
            <a:pPr algn="r"/>
            <a:endParaRPr lang="en-US" sz="3200" dirty="0">
              <a:latin typeface="Monotype Corsiva" panose="03010101010201010101" pitchFamily="66" charset="0"/>
            </a:endParaRPr>
          </a:p>
          <a:p>
            <a:pPr algn="r"/>
            <a:r>
              <a:rPr lang="en-US" sz="3200" dirty="0" smtClean="0">
                <a:latin typeface="Monotype Corsiva" panose="03010101010201010101" pitchFamily="66" charset="0"/>
              </a:rPr>
              <a:t>Ana Cannas da Silva</a:t>
            </a:r>
          </a:p>
          <a:p>
            <a:pPr algn="r"/>
            <a:endParaRPr lang="en-US" sz="3200" dirty="0">
              <a:latin typeface="Monotype Corsiva" panose="03010101010201010101" pitchFamily="66" charset="0"/>
            </a:endParaRPr>
          </a:p>
          <a:p>
            <a:pPr algn="r"/>
            <a:r>
              <a:rPr lang="en-US" sz="3200" dirty="0" smtClean="0">
                <a:latin typeface="Monotype Corsiva" panose="03010101010201010101" pitchFamily="66" charset="0"/>
              </a:rPr>
              <a:t>2016</a:t>
            </a:r>
            <a:endParaRPr lang="en-US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71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 smtClean="0">
                <a:latin typeface="Monotype Corsiva" panose="03010101010201010101" pitchFamily="66" charset="0"/>
              </a:rPr>
              <a:t>Music + </a:t>
            </a:r>
            <a:r>
              <a:rPr lang="pt-BR" sz="4000" dirty="0" err="1" smtClean="0">
                <a:latin typeface="Monotype Corsiva" panose="03010101010201010101" pitchFamily="66" charset="0"/>
              </a:rPr>
              <a:t>Math</a:t>
            </a:r>
            <a:r>
              <a:rPr lang="pt-BR" sz="4000" dirty="0" smtClean="0">
                <a:latin typeface="Monotype Corsiva" panose="03010101010201010101" pitchFamily="66" charset="0"/>
              </a:rPr>
              <a:t>: </a:t>
            </a:r>
            <a:r>
              <a:rPr lang="pt-BR" sz="4000" dirty="0" err="1" smtClean="0">
                <a:latin typeface="Monotype Corsiva" panose="03010101010201010101" pitchFamily="66" charset="0"/>
              </a:rPr>
              <a:t>Symmetry</a:t>
            </a:r>
            <a:endParaRPr lang="pt-BR" sz="4000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pt-BR" sz="40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pt-BR" sz="4000" dirty="0">
                <a:latin typeface="Monotype Corsiva" panose="03010101010201010101" pitchFamily="66" charset="0"/>
                <a:hlinkClick r:id="rId2"/>
              </a:rPr>
              <a:t>https://</a:t>
            </a:r>
            <a:r>
              <a:rPr lang="pt-BR" sz="4000" dirty="0" smtClean="0">
                <a:latin typeface="Monotype Corsiva" panose="03010101010201010101" pitchFamily="66" charset="0"/>
                <a:hlinkClick r:id="rId2"/>
              </a:rPr>
              <a:t>youtu.be/V5tUM5aLHPA</a:t>
            </a:r>
            <a:endParaRPr lang="pt-BR" sz="4000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pt-BR" sz="4000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pt-BR" sz="4000" dirty="0" smtClean="0">
                <a:latin typeface="Monotype Corsiva" panose="03010101010201010101" pitchFamily="66" charset="0"/>
              </a:rPr>
              <a:t>Santa Fe </a:t>
            </a:r>
            <a:r>
              <a:rPr lang="pt-BR" sz="4000" dirty="0" err="1" smtClean="0">
                <a:latin typeface="Monotype Corsiva" panose="03010101010201010101" pitchFamily="66" charset="0"/>
              </a:rPr>
              <a:t>Institute</a:t>
            </a:r>
            <a:r>
              <a:rPr lang="pt-BR" sz="4000" dirty="0" smtClean="0">
                <a:latin typeface="Monotype Corsiva" panose="03010101010201010101" pitchFamily="66" charset="0"/>
              </a:rPr>
              <a:t>, 2014</a:t>
            </a:r>
            <a:endParaRPr lang="pt-BR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celo Viana\Dropbox\Palestras\Simetrias\B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080000"/>
            <a:ext cx="292155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arcelo Viana\Dropbox\Palestras\Simetrias\G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05" y="1080000"/>
            <a:ext cx="271012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90197" y="4860000"/>
            <a:ext cx="335700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latin typeface="Monotype Corsiva" panose="03010101010201010101" pitchFamily="66" charset="0"/>
              </a:rPr>
              <a:t>Johann Sebastian Bach</a:t>
            </a:r>
            <a:endParaRPr lang="pt-BR" sz="2800" dirty="0">
              <a:latin typeface="Monotype Corsiva" panose="03010101010201010101" pitchFamily="66" charset="0"/>
            </a:endParaRPr>
          </a:p>
          <a:p>
            <a:pPr algn="ctr"/>
            <a:endParaRPr lang="pt-BR" sz="2800" dirty="0">
              <a:latin typeface="Monotype Corsiva" panose="03010101010201010101" pitchFamily="66" charset="0"/>
            </a:endParaRPr>
          </a:p>
          <a:p>
            <a:pPr algn="ctr"/>
            <a:r>
              <a:rPr lang="pt-BR" sz="2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Canon per tonos (Canon </a:t>
            </a:r>
            <a:r>
              <a:rPr lang="pt-BR" sz="2000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Perpetuus</a:t>
            </a:r>
            <a:r>
              <a:rPr lang="pt-BR" sz="2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759053" y="4860000"/>
            <a:ext cx="390844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latin typeface="Monotype Corsiva" panose="03010101010201010101" pitchFamily="66" charset="0"/>
              </a:rPr>
              <a:t>Philip Glass</a:t>
            </a:r>
            <a:endParaRPr lang="pt-BR" sz="2800" dirty="0">
              <a:latin typeface="Monotype Corsiva" panose="03010101010201010101" pitchFamily="66" charset="0"/>
            </a:endParaRPr>
          </a:p>
          <a:p>
            <a:pPr algn="ctr"/>
            <a:endParaRPr lang="pt-BR" sz="2800" dirty="0">
              <a:latin typeface="Monotype Corsiva" panose="03010101010201010101" pitchFamily="66" charset="0"/>
            </a:endParaRPr>
          </a:p>
          <a:p>
            <a:pPr algn="ctr"/>
            <a:r>
              <a:rPr lang="pt-BR" sz="2000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Prematurely</a:t>
            </a:r>
            <a:r>
              <a:rPr lang="pt-BR" sz="2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pt-BR" sz="2000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air-conditioned</a:t>
            </a:r>
            <a:r>
              <a:rPr lang="pt-BR" sz="2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pt-BR" sz="2000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super</a:t>
            </a:r>
            <a:r>
              <a:rPr lang="pt-BR" sz="20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pt-BR" sz="2000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market</a:t>
            </a:r>
            <a:endParaRPr lang="pt-BR" sz="2000" dirty="0" smtClean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9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6000" dirty="0" smtClean="0">
                <a:latin typeface="Monotype Corsiva" panose="03010101010201010101" pitchFamily="66" charset="0"/>
              </a:rPr>
              <a:t>... mas também é sutil.</a:t>
            </a:r>
          </a:p>
          <a:p>
            <a:pPr marL="0" indent="0">
              <a:buNone/>
            </a:pPr>
            <a:r>
              <a:rPr lang="pt-BR" sz="6000" dirty="0" smtClean="0">
                <a:latin typeface="Monotype Corsiva" panose="03010101010201010101" pitchFamily="66" charset="0"/>
              </a:rPr>
              <a:t>Onde está a matemática?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422198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4739</TotalTime>
  <Words>859</Words>
  <Application>Microsoft Office PowerPoint</Application>
  <PresentationFormat>Apresentação na tela (4:3)</PresentationFormat>
  <Paragraphs>169</Paragraphs>
  <Slides>72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72</vt:i4>
      </vt:variant>
    </vt:vector>
  </HeadingPairs>
  <TitlesOfParts>
    <vt:vector size="73" baseType="lpstr">
      <vt:lpstr>Tema do Office</vt:lpstr>
      <vt:lpstr>Simetria Encontro da Arte com a Matemática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Mas há tipos mais complexos de simetria. Esta cúpula tem  quatro eixos de reflexão, cruzando-se num ponto.</vt:lpstr>
      <vt:lpstr>Aqui há vários eixos de reflexão, que se cruzam em diversos centros de reflexão.</vt:lpstr>
      <vt:lpstr>Esta composição de azulejos também apresenta simetria por translação, em duas direções diferentes.</vt:lpstr>
      <vt:lpstr>O escudo de armas da Ilha de Man (triskelion) apresenta simetria por rotação, ângulo de 120º. </vt:lpstr>
      <vt:lpstr>Esta composição musical  exibe simetria por rotação e por reflexão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Simetrias com o símbolo ∞ são chamadas frisos.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Padrões em falta nas calçadas portuguesas:</vt:lpstr>
      <vt:lpstr>Padrões em falta nas calçadas portuguesas: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Viana</dc:creator>
  <cp:lastModifiedBy>Marcelo Viana</cp:lastModifiedBy>
  <cp:revision>204</cp:revision>
  <dcterms:created xsi:type="dcterms:W3CDTF">2019-07-13T22:01:37Z</dcterms:created>
  <dcterms:modified xsi:type="dcterms:W3CDTF">2019-10-16T12:26:49Z</dcterms:modified>
</cp:coreProperties>
</file>